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2145706609" r:id="rId6"/>
    <p:sldId id="2145706610" r:id="rId7"/>
    <p:sldId id="2145706631" r:id="rId8"/>
    <p:sldId id="2145706632" r:id="rId9"/>
    <p:sldId id="2145706611" r:id="rId10"/>
    <p:sldId id="2145706612" r:id="rId11"/>
    <p:sldId id="2145706613" r:id="rId12"/>
    <p:sldId id="2145706614" r:id="rId13"/>
    <p:sldId id="2145706635" r:id="rId14"/>
    <p:sldId id="2145706636" r:id="rId15"/>
    <p:sldId id="2145706629" r:id="rId16"/>
    <p:sldId id="2145706630" r:id="rId17"/>
    <p:sldId id="2145706633" r:id="rId18"/>
    <p:sldId id="2145706634" r:id="rId19"/>
    <p:sldId id="2145706627" r:id="rId20"/>
    <p:sldId id="2145706628" r:id="rId21"/>
    <p:sldId id="2145706615" r:id="rId22"/>
    <p:sldId id="2145706616" r:id="rId23"/>
    <p:sldId id="2145706625" r:id="rId24"/>
    <p:sldId id="2145706626" r:id="rId25"/>
  </p:sldIdLst>
  <p:sldSz cx="9144000" cy="5143500" type="screen16x9"/>
  <p:notesSz cx="6797675" cy="9926638"/>
  <p:custDataLst>
    <p:tags r:id="rId2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C49D67A-F756-411D-8F33-8A6745F7B1F3}">
          <p14:sldIdLst>
            <p14:sldId id="256"/>
            <p14:sldId id="2145706609"/>
            <p14:sldId id="2145706610"/>
            <p14:sldId id="2145706631"/>
            <p14:sldId id="2145706632"/>
            <p14:sldId id="2145706611"/>
            <p14:sldId id="2145706612"/>
            <p14:sldId id="2145706613"/>
            <p14:sldId id="2145706614"/>
            <p14:sldId id="2145706635"/>
            <p14:sldId id="2145706636"/>
            <p14:sldId id="2145706629"/>
            <p14:sldId id="2145706630"/>
            <p14:sldId id="2145706633"/>
            <p14:sldId id="2145706634"/>
            <p14:sldId id="2145706627"/>
            <p14:sldId id="2145706628"/>
            <p14:sldId id="2145706615"/>
            <p14:sldId id="2145706616"/>
            <p14:sldId id="2145706625"/>
            <p14:sldId id="2145706626"/>
          </p14:sldIdLst>
        </p14:section>
      </p14:sectionLst>
    </p:ext>
    <p:ext uri="{EFAFB233-063F-42B5-8137-9DF3F51BA10A}">
      <p15:sldGuideLst xmlns:p15="http://schemas.microsoft.com/office/powerpoint/2012/main">
        <p15:guide id="2" orient="horz" pos="554" userDrawn="1">
          <p15:clr>
            <a:srgbClr val="A4A3A4"/>
          </p15:clr>
        </p15:guide>
        <p15:guide id="3" orient="horz" pos="1711" userDrawn="1">
          <p15:clr>
            <a:srgbClr val="A4A3A4"/>
          </p15:clr>
        </p15:guide>
        <p15:guide id="4" orient="horz" pos="1801" userDrawn="1">
          <p15:clr>
            <a:srgbClr val="A4A3A4"/>
          </p15:clr>
        </p15:guide>
        <p15:guide id="5" orient="horz" pos="2414" userDrawn="1">
          <p15:clr>
            <a:srgbClr val="A4A3A4"/>
          </p15:clr>
        </p15:guide>
        <p15:guide id="6" orient="horz" pos="2958" userDrawn="1">
          <p15:clr>
            <a:srgbClr val="A4A3A4"/>
          </p15:clr>
        </p15:guide>
        <p15:guide id="7" orient="horz" pos="3094" userDrawn="1">
          <p15:clr>
            <a:srgbClr val="A4A3A4"/>
          </p15:clr>
        </p15:guide>
        <p15:guide id="8" orient="horz" pos="418" userDrawn="1">
          <p15:clr>
            <a:srgbClr val="A4A3A4"/>
          </p15:clr>
        </p15:guide>
        <p15:guide id="10" pos="2812">
          <p15:clr>
            <a:srgbClr val="A4A3A4"/>
          </p15:clr>
        </p15:guide>
        <p15:guide id="12" pos="226">
          <p15:clr>
            <a:srgbClr val="A4A3A4"/>
          </p15:clr>
        </p15:guide>
        <p15:guide id="14" pos="4967" userDrawn="1">
          <p15:clr>
            <a:srgbClr val="A4A3A4"/>
          </p15:clr>
        </p15:guide>
        <p15:guide id="15" pos="5534" userDrawn="1">
          <p15:clr>
            <a:srgbClr val="A4A3A4"/>
          </p15:clr>
        </p15:guide>
        <p15:guide id="16" pos="3855" userDrawn="1">
          <p15:clr>
            <a:srgbClr val="A4A3A4"/>
          </p15:clr>
        </p15:guide>
        <p15:guide id="17" pos="1905" userDrawn="1">
          <p15:clr>
            <a:srgbClr val="A4A3A4"/>
          </p15:clr>
        </p15:guide>
        <p15:guide id="18" pos="2041">
          <p15:clr>
            <a:srgbClr val="A4A3A4"/>
          </p15:clr>
        </p15:guide>
        <p15:guide id="19" pos="3719">
          <p15:clr>
            <a:srgbClr val="A4A3A4"/>
          </p15:clr>
        </p15:guide>
        <p15:guide id="20" orient="horz" pos="259" userDrawn="1">
          <p15:clr>
            <a:srgbClr val="A4A3A4"/>
          </p15:clr>
        </p15:guide>
        <p15:guide id="21" orient="horz" pos="849" userDrawn="1">
          <p15:clr>
            <a:srgbClr val="A4A3A4"/>
          </p15:clr>
        </p15:guide>
        <p15:guide id="22" orient="horz" pos="1484" userDrawn="1">
          <p15:clr>
            <a:srgbClr val="A4A3A4"/>
          </p15:clr>
        </p15:guide>
        <p15:guide id="23" orient="horz" pos="3162" userDrawn="1">
          <p15:clr>
            <a:srgbClr val="A4A3A4"/>
          </p15:clr>
        </p15:guide>
        <p15:guide id="24" pos="2948" userDrawn="1">
          <p15:clr>
            <a:srgbClr val="A4A3A4"/>
          </p15:clr>
        </p15:guide>
      </p15:sldGuideLst>
    </p:ext>
    <p:ext uri="{2D200454-40CA-4A62-9FC3-DE9A4176ACB9}">
      <p15:notesGuideLst xmlns:p15="http://schemas.microsoft.com/office/powerpoint/2012/main">
        <p15:guide id="1" orient="horz" pos="530" userDrawn="1">
          <p15:clr>
            <a:srgbClr val="A4A3A4"/>
          </p15:clr>
        </p15:guide>
        <p15:guide id="2" orient="horz" pos="311" userDrawn="1">
          <p15:clr>
            <a:srgbClr val="A4A3A4"/>
          </p15:clr>
        </p15:guide>
        <p15:guide id="3" orient="horz" pos="2482" userDrawn="1">
          <p15:clr>
            <a:srgbClr val="A4A3A4"/>
          </p15:clr>
        </p15:guide>
        <p15:guide id="4" orient="horz" pos="2620" userDrawn="1">
          <p15:clr>
            <a:srgbClr val="A4A3A4"/>
          </p15:clr>
        </p15:guide>
        <p15:guide id="5" orient="horz" pos="5701" userDrawn="1">
          <p15:clr>
            <a:srgbClr val="A4A3A4"/>
          </p15:clr>
        </p15:guide>
        <p15:guide id="6" orient="horz" pos="5809" userDrawn="1">
          <p15:clr>
            <a:srgbClr val="A4A3A4"/>
          </p15:clr>
        </p15:guide>
        <p15:guide id="7" orient="horz" pos="5941" userDrawn="1">
          <p15:clr>
            <a:srgbClr val="A4A3A4"/>
          </p15:clr>
        </p15:guide>
        <p15:guide id="8" pos="534" userDrawn="1">
          <p15:clr>
            <a:srgbClr val="A4A3A4"/>
          </p15:clr>
        </p15:guide>
        <p15:guide id="9" pos="398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iel von Seggern" initials="MvS" lastIdx="2" clrIdx="0">
    <p:extLst>
      <p:ext uri="{19B8F6BF-5375-455C-9EA6-DF929625EA0E}">
        <p15:presenceInfo xmlns:p15="http://schemas.microsoft.com/office/powerpoint/2012/main" userId="S::m.vseggern@explain.de::12562117-b0a4-4672-9e6e-0ccb40cef9e4" providerId="AD"/>
      </p:ext>
    </p:extLst>
  </p:cmAuthor>
  <p:cmAuthor id="2" name="Watkins, David (Oerlikon PF)" initials="WDP" lastIdx="3" clrIdx="1">
    <p:extLst>
      <p:ext uri="{19B8F6BF-5375-455C-9EA6-DF929625EA0E}">
        <p15:presenceInfo xmlns:p15="http://schemas.microsoft.com/office/powerpoint/2012/main" userId="S::David.Watkins@oerlikon.com::c12b5556-3377-477f-ae51-b7dc87cfc9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99FF"/>
    <a:srgbClr val="FFC000"/>
    <a:srgbClr val="D4DF82"/>
    <a:srgbClr val="F26ED6"/>
    <a:srgbClr val="58595B"/>
    <a:srgbClr val="FF5B5B"/>
    <a:srgbClr val="92D050"/>
    <a:srgbClr val="FFFF7D"/>
    <a:srgbClr val="F869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D6548-FFF3-40CE-88E4-7B4639AD1E30}" v="103" dt="2022-01-27T15:49:00.250"/>
    <p1510:client id="{C8A496F8-5D9C-4707-8E28-F5BE530A4C4F}" vWet="4" dt="2022-01-27T15:44:59.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54"/>
        <p:guide orient="horz" pos="1711"/>
        <p:guide orient="horz" pos="1801"/>
        <p:guide orient="horz" pos="2414"/>
        <p:guide orient="horz" pos="2958"/>
        <p:guide orient="horz" pos="3094"/>
        <p:guide orient="horz" pos="418"/>
        <p:guide pos="2812"/>
        <p:guide pos="226"/>
        <p:guide pos="4967"/>
        <p:guide pos="5534"/>
        <p:guide pos="3855"/>
        <p:guide pos="1905"/>
        <p:guide pos="2041"/>
        <p:guide pos="3719"/>
        <p:guide orient="horz" pos="259"/>
        <p:guide orient="horz" pos="849"/>
        <p:guide orient="horz" pos="1484"/>
        <p:guide orient="horz" pos="3162"/>
        <p:guide pos="2948"/>
      </p:guideLst>
    </p:cSldViewPr>
  </p:slideViewPr>
  <p:notesViewPr>
    <p:cSldViewPr snapToGrid="0">
      <p:cViewPr>
        <p:scale>
          <a:sx n="1" d="2"/>
          <a:sy n="1" d="2"/>
        </p:scale>
        <p:origin x="0" y="0"/>
      </p:cViewPr>
      <p:guideLst>
        <p:guide orient="horz" pos="530"/>
        <p:guide orient="horz" pos="311"/>
        <p:guide orient="horz" pos="2482"/>
        <p:guide orient="horz" pos="2620"/>
        <p:guide orient="horz" pos="5701"/>
        <p:guide orient="horz" pos="5809"/>
        <p:guide orient="horz" pos="5941"/>
        <p:guide pos="534"/>
        <p:guide pos="398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elfing, Tobias (Oerlikon)" userId="90abcb0a-267d-4cdd-aa22-a0bb3eee2bf6" providerId="ADAL" clId="{270D6548-FFF3-40CE-88E4-7B4639AD1E30}"/>
    <pc:docChg chg="undo redo custSel modSld">
      <pc:chgData name="Woelfing, Tobias (Oerlikon)" userId="90abcb0a-267d-4cdd-aa22-a0bb3eee2bf6" providerId="ADAL" clId="{270D6548-FFF3-40CE-88E4-7B4639AD1E30}" dt="2022-01-27T15:49:00.250" v="113" actId="1035"/>
      <pc:docMkLst>
        <pc:docMk/>
      </pc:docMkLst>
      <pc:sldChg chg="modSp mod">
        <pc:chgData name="Woelfing, Tobias (Oerlikon)" userId="90abcb0a-267d-4cdd-aa22-a0bb3eee2bf6" providerId="ADAL" clId="{270D6548-FFF3-40CE-88E4-7B4639AD1E30}" dt="2022-01-24T16:36:02.993" v="5" actId="113"/>
        <pc:sldMkLst>
          <pc:docMk/>
          <pc:sldMk cId="2627195916" sldId="2145706609"/>
        </pc:sldMkLst>
        <pc:graphicFrameChg chg="modGraphic">
          <ac:chgData name="Woelfing, Tobias (Oerlikon)" userId="90abcb0a-267d-4cdd-aa22-a0bb3eee2bf6" providerId="ADAL" clId="{270D6548-FFF3-40CE-88E4-7B4639AD1E30}" dt="2022-01-24T16:35:53.636" v="1" actId="113"/>
          <ac:graphicFrameMkLst>
            <pc:docMk/>
            <pc:sldMk cId="2627195916" sldId="2145706609"/>
            <ac:graphicFrameMk id="5" creationId="{5CF0A61E-7DF5-4229-9D3B-C046ACB199E5}"/>
          </ac:graphicFrameMkLst>
        </pc:graphicFrameChg>
        <pc:graphicFrameChg chg="modGraphic">
          <ac:chgData name="Woelfing, Tobias (Oerlikon)" userId="90abcb0a-267d-4cdd-aa22-a0bb3eee2bf6" providerId="ADAL" clId="{270D6548-FFF3-40CE-88E4-7B4639AD1E30}" dt="2022-01-24T16:35:58.043" v="3" actId="113"/>
          <ac:graphicFrameMkLst>
            <pc:docMk/>
            <pc:sldMk cId="2627195916" sldId="2145706609"/>
            <ac:graphicFrameMk id="7" creationId="{89F84BFE-C652-489C-B9CE-8C2BAEF4470B}"/>
          </ac:graphicFrameMkLst>
        </pc:graphicFrameChg>
        <pc:graphicFrameChg chg="modGraphic">
          <ac:chgData name="Woelfing, Tobias (Oerlikon)" userId="90abcb0a-267d-4cdd-aa22-a0bb3eee2bf6" providerId="ADAL" clId="{270D6548-FFF3-40CE-88E4-7B4639AD1E30}" dt="2022-01-24T16:36:02.993" v="5" actId="113"/>
          <ac:graphicFrameMkLst>
            <pc:docMk/>
            <pc:sldMk cId="2627195916" sldId="2145706609"/>
            <ac:graphicFrameMk id="8" creationId="{0F48207D-5B35-4E09-B009-A2DA4070F128}"/>
          </ac:graphicFrameMkLst>
        </pc:graphicFrameChg>
      </pc:sldChg>
      <pc:sldChg chg="modSp mod">
        <pc:chgData name="Woelfing, Tobias (Oerlikon)" userId="90abcb0a-267d-4cdd-aa22-a0bb3eee2bf6" providerId="ADAL" clId="{270D6548-FFF3-40CE-88E4-7B4639AD1E30}" dt="2022-01-24T16:36:18.315" v="10" actId="113"/>
        <pc:sldMkLst>
          <pc:docMk/>
          <pc:sldMk cId="1179350713" sldId="2145706610"/>
        </pc:sldMkLst>
        <pc:graphicFrameChg chg="modGraphic">
          <ac:chgData name="Woelfing, Tobias (Oerlikon)" userId="90abcb0a-267d-4cdd-aa22-a0bb3eee2bf6" providerId="ADAL" clId="{270D6548-FFF3-40CE-88E4-7B4639AD1E30}" dt="2022-01-24T16:36:10.512" v="7" actId="113"/>
          <ac:graphicFrameMkLst>
            <pc:docMk/>
            <pc:sldMk cId="1179350713" sldId="2145706610"/>
            <ac:graphicFrameMk id="5" creationId="{5CF0A61E-7DF5-4229-9D3B-C046ACB199E5}"/>
          </ac:graphicFrameMkLst>
        </pc:graphicFrameChg>
        <pc:graphicFrameChg chg="modGraphic">
          <ac:chgData name="Woelfing, Tobias (Oerlikon)" userId="90abcb0a-267d-4cdd-aa22-a0bb3eee2bf6" providerId="ADAL" clId="{270D6548-FFF3-40CE-88E4-7B4639AD1E30}" dt="2022-01-24T16:36:13.234" v="8" actId="113"/>
          <ac:graphicFrameMkLst>
            <pc:docMk/>
            <pc:sldMk cId="1179350713" sldId="2145706610"/>
            <ac:graphicFrameMk id="6" creationId="{DBFCD896-21E8-478B-ADF4-59637AA45490}"/>
          </ac:graphicFrameMkLst>
        </pc:graphicFrameChg>
        <pc:graphicFrameChg chg="modGraphic">
          <ac:chgData name="Woelfing, Tobias (Oerlikon)" userId="90abcb0a-267d-4cdd-aa22-a0bb3eee2bf6" providerId="ADAL" clId="{270D6548-FFF3-40CE-88E4-7B4639AD1E30}" dt="2022-01-24T16:36:18.315" v="10" actId="113"/>
          <ac:graphicFrameMkLst>
            <pc:docMk/>
            <pc:sldMk cId="1179350713" sldId="2145706610"/>
            <ac:graphicFrameMk id="8" creationId="{0F48207D-5B35-4E09-B009-A2DA4070F128}"/>
          </ac:graphicFrameMkLst>
        </pc:graphicFrameChg>
      </pc:sldChg>
      <pc:sldChg chg="modSp mod">
        <pc:chgData name="Woelfing, Tobias (Oerlikon)" userId="90abcb0a-267d-4cdd-aa22-a0bb3eee2bf6" providerId="ADAL" clId="{270D6548-FFF3-40CE-88E4-7B4639AD1E30}" dt="2022-01-27T15:47:25.067" v="73" actId="1035"/>
        <pc:sldMkLst>
          <pc:docMk/>
          <pc:sldMk cId="384042469" sldId="2145706613"/>
        </pc:sldMkLst>
        <pc:graphicFrameChg chg="mod modGraphic">
          <ac:chgData name="Woelfing, Tobias (Oerlikon)" userId="90abcb0a-267d-4cdd-aa22-a0bb3eee2bf6" providerId="ADAL" clId="{270D6548-FFF3-40CE-88E4-7B4639AD1E30}" dt="2022-01-27T15:47:14.713" v="65" actId="1035"/>
          <ac:graphicFrameMkLst>
            <pc:docMk/>
            <pc:sldMk cId="384042469" sldId="2145706613"/>
            <ac:graphicFrameMk id="5" creationId="{5CF0A61E-7DF5-4229-9D3B-C046ACB199E5}"/>
          </ac:graphicFrameMkLst>
        </pc:graphicFrameChg>
        <pc:graphicFrameChg chg="mod modGraphic">
          <ac:chgData name="Woelfing, Tobias (Oerlikon)" userId="90abcb0a-267d-4cdd-aa22-a0bb3eee2bf6" providerId="ADAL" clId="{270D6548-FFF3-40CE-88E4-7B4639AD1E30}" dt="2022-01-27T15:47:25.067" v="73" actId="1035"/>
          <ac:graphicFrameMkLst>
            <pc:docMk/>
            <pc:sldMk cId="384042469" sldId="2145706613"/>
            <ac:graphicFrameMk id="7" creationId="{89F84BFE-C652-489C-B9CE-8C2BAEF4470B}"/>
          </ac:graphicFrameMkLst>
        </pc:graphicFrameChg>
        <pc:graphicFrameChg chg="mod modGraphic">
          <ac:chgData name="Woelfing, Tobias (Oerlikon)" userId="90abcb0a-267d-4cdd-aa22-a0bb3eee2bf6" providerId="ADAL" clId="{270D6548-FFF3-40CE-88E4-7B4639AD1E30}" dt="2022-01-27T15:46:53.777" v="61" actId="20577"/>
          <ac:graphicFrameMkLst>
            <pc:docMk/>
            <pc:sldMk cId="384042469" sldId="2145706613"/>
            <ac:graphicFrameMk id="8" creationId="{0F48207D-5B35-4E09-B009-A2DA4070F128}"/>
          </ac:graphicFrameMkLst>
        </pc:graphicFrameChg>
      </pc:sldChg>
      <pc:sldChg chg="modSp mod">
        <pc:chgData name="Woelfing, Tobias (Oerlikon)" userId="90abcb0a-267d-4cdd-aa22-a0bb3eee2bf6" providerId="ADAL" clId="{270D6548-FFF3-40CE-88E4-7B4639AD1E30}" dt="2022-01-27T15:49:00.250" v="113" actId="1035"/>
        <pc:sldMkLst>
          <pc:docMk/>
          <pc:sldMk cId="3429487821" sldId="2145706614"/>
        </pc:sldMkLst>
        <pc:graphicFrameChg chg="mod modGraphic">
          <ac:chgData name="Woelfing, Tobias (Oerlikon)" userId="90abcb0a-267d-4cdd-aa22-a0bb3eee2bf6" providerId="ADAL" clId="{270D6548-FFF3-40CE-88E4-7B4639AD1E30}" dt="2022-01-27T15:49:00.250" v="113" actId="1035"/>
          <ac:graphicFrameMkLst>
            <pc:docMk/>
            <pc:sldMk cId="3429487821" sldId="2145706614"/>
            <ac:graphicFrameMk id="5" creationId="{5CF0A61E-7DF5-4229-9D3B-C046ACB199E5}"/>
          </ac:graphicFrameMkLst>
        </pc:graphicFrameChg>
        <pc:graphicFrameChg chg="mod modGraphic">
          <ac:chgData name="Woelfing, Tobias (Oerlikon)" userId="90abcb0a-267d-4cdd-aa22-a0bb3eee2bf6" providerId="ADAL" clId="{270D6548-FFF3-40CE-88E4-7B4639AD1E30}" dt="2022-01-27T15:48:53.438" v="108" actId="14100"/>
          <ac:graphicFrameMkLst>
            <pc:docMk/>
            <pc:sldMk cId="3429487821" sldId="2145706614"/>
            <ac:graphicFrameMk id="6" creationId="{DBFCD896-21E8-478B-ADF4-59637AA45490}"/>
          </ac:graphicFrameMkLst>
        </pc:graphicFrameChg>
        <pc:graphicFrameChg chg="mod modGraphic">
          <ac:chgData name="Woelfing, Tobias (Oerlikon)" userId="90abcb0a-267d-4cdd-aa22-a0bb3eee2bf6" providerId="ADAL" clId="{270D6548-FFF3-40CE-88E4-7B4639AD1E30}" dt="2022-01-27T15:48:55.429" v="109" actId="14100"/>
          <ac:graphicFrameMkLst>
            <pc:docMk/>
            <pc:sldMk cId="3429487821" sldId="2145706614"/>
            <ac:graphicFrameMk id="8" creationId="{0F48207D-5B35-4E09-B009-A2DA4070F128}"/>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468523" y="489635"/>
            <a:ext cx="2826893" cy="351059"/>
          </a:xfrm>
          <a:prstGeom prst="rect">
            <a:avLst/>
          </a:prstGeom>
        </p:spPr>
        <p:txBody>
          <a:bodyPr vert="horz" lIns="0" tIns="0" rIns="0" bIns="0" rtlCol="0"/>
          <a:lstStyle>
            <a:lvl1pPr algn="l">
              <a:defRPr sz="1100"/>
            </a:lvl1pPr>
          </a:lstStyle>
          <a:p>
            <a:endParaRPr lang="en-US"/>
          </a:p>
        </p:txBody>
      </p:sp>
      <p:sp>
        <p:nvSpPr>
          <p:cNvPr id="3" name="Date Placeholder 2"/>
          <p:cNvSpPr>
            <a:spLocks noGrp="1"/>
          </p:cNvSpPr>
          <p:nvPr>
            <p:ph type="dt" sz="quarter" idx="1"/>
          </p:nvPr>
        </p:nvSpPr>
        <p:spPr bwMode="gray">
          <a:xfrm>
            <a:off x="3536736" y="489635"/>
            <a:ext cx="2792764" cy="351060"/>
          </a:xfrm>
          <a:prstGeom prst="rect">
            <a:avLst/>
          </a:prstGeom>
        </p:spPr>
        <p:txBody>
          <a:bodyPr vert="horz" lIns="0" tIns="0" rIns="0" bIns="0" rtlCol="0"/>
          <a:lstStyle>
            <a:lvl1pPr algn="r">
              <a:defRPr sz="1100"/>
            </a:lvl1pPr>
          </a:lstStyle>
          <a:p>
            <a:fld id="{05EFC736-0AFB-4545-8442-0349816BC7A7}" type="datetimeFigureOut">
              <a:rPr lang="en-US" smtClean="0"/>
              <a:t>1/27/2022</a:t>
            </a:fld>
            <a:endParaRPr lang="en-US"/>
          </a:p>
        </p:txBody>
      </p:sp>
      <p:sp>
        <p:nvSpPr>
          <p:cNvPr id="4" name="Footer Placeholder 3"/>
          <p:cNvSpPr>
            <a:spLocks noGrp="1"/>
          </p:cNvSpPr>
          <p:nvPr>
            <p:ph type="ftr" sz="quarter" idx="2"/>
          </p:nvPr>
        </p:nvSpPr>
        <p:spPr bwMode="gray">
          <a:xfrm>
            <a:off x="1468371" y="9047272"/>
            <a:ext cx="3412956" cy="381853"/>
          </a:xfrm>
          <a:prstGeom prst="rect">
            <a:avLst/>
          </a:prstGeom>
        </p:spPr>
        <p:txBody>
          <a:bodyPr vert="horz" lIns="0" tIns="0" rIns="0" bIns="0" rtlCol="0" anchor="b"/>
          <a:lstStyle>
            <a:lvl1pPr algn="l">
              <a:defRPr sz="1100"/>
            </a:lvl1pPr>
          </a:lstStyle>
          <a:p>
            <a:endParaRPr lang="en-US"/>
          </a:p>
        </p:txBody>
      </p:sp>
      <p:sp>
        <p:nvSpPr>
          <p:cNvPr id="5" name="Slide Number Placeholder 4"/>
          <p:cNvSpPr>
            <a:spLocks noGrp="1"/>
          </p:cNvSpPr>
          <p:nvPr>
            <p:ph type="sldNum" sz="quarter" idx="3"/>
          </p:nvPr>
        </p:nvSpPr>
        <p:spPr bwMode="gray">
          <a:xfrm>
            <a:off x="468523" y="9047272"/>
            <a:ext cx="999848" cy="381853"/>
          </a:xfrm>
          <a:prstGeom prst="rect">
            <a:avLst/>
          </a:prstGeom>
        </p:spPr>
        <p:txBody>
          <a:bodyPr vert="horz" lIns="0" tIns="0" rIns="0" bIns="0" rtlCol="0" anchor="b"/>
          <a:lstStyle>
            <a:lvl1pPr algn="r">
              <a:defRPr sz="1100"/>
            </a:lvl1pPr>
          </a:lstStyle>
          <a:p>
            <a:pPr algn="l"/>
            <a:r>
              <a:rPr lang="en-US"/>
              <a:t>Page </a:t>
            </a:r>
            <a:fld id="{43B04D1D-CCF3-40A9-B189-CE366AA4F8F6}" type="slidenum">
              <a:rPr lang="en-US" smtClean="0"/>
              <a:pPr algn="l"/>
              <a:t>‹#›</a:t>
            </a:fld>
            <a:endParaRPr lang="en-US"/>
          </a:p>
        </p:txBody>
      </p:sp>
      <p:sp>
        <p:nvSpPr>
          <p:cNvPr id="6" name="Freeform 2"/>
          <p:cNvSpPr>
            <a:spLocks noEditPoints="1"/>
          </p:cNvSpPr>
          <p:nvPr/>
        </p:nvSpPr>
        <p:spPr bwMode="gray">
          <a:xfrm>
            <a:off x="5329306" y="9218364"/>
            <a:ext cx="1000195" cy="217101"/>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8207" tIns="44105" rIns="88207" bIns="44105" numCol="1" anchor="t" anchorCtr="0" compatLnSpc="1">
            <a:prstTxWarp prst="textNoShape">
              <a:avLst/>
            </a:prstTxWarp>
          </a:bodyPr>
          <a:lstStyle/>
          <a:p>
            <a:endParaRPr lang="en-US"/>
          </a:p>
        </p:txBody>
      </p:sp>
      <p:grpSp>
        <p:nvGrpSpPr>
          <p:cNvPr id="7" name="Group 6"/>
          <p:cNvGrpSpPr/>
          <p:nvPr/>
        </p:nvGrpSpPr>
        <p:grpSpPr bwMode="gray">
          <a:xfrm>
            <a:off x="-83067" y="-98312"/>
            <a:ext cx="7000389" cy="10125117"/>
            <a:chOff x="-86754" y="-101364"/>
            <a:chExt cx="7311008" cy="10439250"/>
          </a:xfrm>
        </p:grpSpPr>
        <p:cxnSp>
          <p:nvCxnSpPr>
            <p:cNvPr id="8" name="Straight Connector 7"/>
            <p:cNvCxnSpPr/>
            <p:nvPr/>
          </p:nvCxnSpPr>
          <p:spPr bwMode="gray">
            <a:xfrm>
              <a:off x="-86754"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86754"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gray">
            <a:xfrm>
              <a:off x="-86754"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86754"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6754"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6754"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6754" y="5151561"/>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7152246"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7152246"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7152246"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a:off x="7152246"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7152246"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7152246"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7152246" y="5151561"/>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rot="5400000">
              <a:off x="6571171"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rot="5400000">
              <a:off x="846175"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rot="5400000">
              <a:off x="6571171"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rot="5400000">
              <a:off x="846175"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89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855447" y="492715"/>
            <a:ext cx="4094736" cy="344672"/>
          </a:xfrm>
          <a:prstGeom prst="rect">
            <a:avLst/>
          </a:prstGeom>
        </p:spPr>
        <p:txBody>
          <a:bodyPr vert="horz" lIns="0" tIns="0" rIns="0" bIns="0" rtlCol="0"/>
          <a:lstStyle>
            <a:lvl1pPr algn="l">
              <a:defRPr sz="1100" b="1"/>
            </a:lvl1pPr>
          </a:lstStyle>
          <a:p>
            <a:endParaRPr lang="en-US"/>
          </a:p>
        </p:txBody>
      </p:sp>
      <p:sp>
        <p:nvSpPr>
          <p:cNvPr id="3" name="Date Placeholder 2"/>
          <p:cNvSpPr>
            <a:spLocks noGrp="1"/>
          </p:cNvSpPr>
          <p:nvPr>
            <p:ph type="dt" idx="1"/>
          </p:nvPr>
        </p:nvSpPr>
        <p:spPr bwMode="gray">
          <a:xfrm>
            <a:off x="4950181" y="492715"/>
            <a:ext cx="1379318" cy="344672"/>
          </a:xfrm>
          <a:prstGeom prst="rect">
            <a:avLst/>
          </a:prstGeom>
        </p:spPr>
        <p:txBody>
          <a:bodyPr vert="horz" lIns="0" tIns="0" rIns="0" bIns="0" rtlCol="0"/>
          <a:lstStyle>
            <a:lvl1pPr algn="r">
              <a:defRPr sz="900"/>
            </a:lvl1pPr>
          </a:lstStyle>
          <a:p>
            <a:fld id="{DA30A0F7-4C0D-4162-8B62-872A0D160B8C}" type="datetimeFigureOut">
              <a:rPr lang="en-US" smtClean="0"/>
              <a:pPr/>
              <a:t>1/27/2022</a:t>
            </a:fld>
            <a:endParaRPr lang="en-US"/>
          </a:p>
        </p:txBody>
      </p:sp>
      <p:sp>
        <p:nvSpPr>
          <p:cNvPr id="4" name="Slide Image Placeholder 3"/>
          <p:cNvSpPr>
            <a:spLocks noGrp="1" noRot="1" noChangeAspect="1"/>
          </p:cNvSpPr>
          <p:nvPr>
            <p:ph type="sldImg" idx="2"/>
          </p:nvPr>
        </p:nvSpPr>
        <p:spPr bwMode="gray">
          <a:xfrm>
            <a:off x="854075" y="849313"/>
            <a:ext cx="5459413" cy="3070225"/>
          </a:xfrm>
          <a:prstGeom prst="rect">
            <a:avLst/>
          </a:prstGeom>
          <a:noFill/>
          <a:ln w="12700">
            <a:solidFill>
              <a:prstClr val="black"/>
            </a:solidFill>
          </a:ln>
        </p:spPr>
        <p:txBody>
          <a:bodyPr vert="horz" lIns="95547" tIns="47772" rIns="95547" bIns="47772" rtlCol="0" anchor="ctr"/>
          <a:lstStyle/>
          <a:p>
            <a:endParaRPr lang="en-US"/>
          </a:p>
        </p:txBody>
      </p:sp>
      <p:sp>
        <p:nvSpPr>
          <p:cNvPr id="5" name="Notes Placeholder 4"/>
          <p:cNvSpPr>
            <a:spLocks noGrp="1"/>
          </p:cNvSpPr>
          <p:nvPr>
            <p:ph type="body" sz="quarter" idx="3"/>
          </p:nvPr>
        </p:nvSpPr>
        <p:spPr bwMode="gray">
          <a:xfrm>
            <a:off x="848189" y="4145747"/>
            <a:ext cx="5475409" cy="4903248"/>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bwMode="gray">
          <a:xfrm>
            <a:off x="1778462" y="9222982"/>
            <a:ext cx="2585657" cy="205602"/>
          </a:xfrm>
          <a:prstGeom prst="rect">
            <a:avLst/>
          </a:prstGeom>
        </p:spPr>
        <p:txBody>
          <a:bodyPr vert="horz" lIns="0" tIns="0" rIns="0" bIns="0" rtlCol="0" anchor="b"/>
          <a:lstStyle>
            <a:lvl1pPr algn="l">
              <a:defRPr sz="900"/>
            </a:lvl1pPr>
          </a:lstStyle>
          <a:p>
            <a:endParaRPr lang="en-US"/>
          </a:p>
        </p:txBody>
      </p:sp>
      <p:sp>
        <p:nvSpPr>
          <p:cNvPr id="7" name="Slide Number Placeholder 6"/>
          <p:cNvSpPr>
            <a:spLocks noGrp="1"/>
          </p:cNvSpPr>
          <p:nvPr>
            <p:ph type="sldNum" sz="quarter" idx="5"/>
          </p:nvPr>
        </p:nvSpPr>
        <p:spPr bwMode="gray">
          <a:xfrm>
            <a:off x="848190" y="9224859"/>
            <a:ext cx="930273" cy="203725"/>
          </a:xfrm>
          <a:prstGeom prst="rect">
            <a:avLst/>
          </a:prstGeom>
        </p:spPr>
        <p:txBody>
          <a:bodyPr vert="horz" lIns="0" tIns="0" rIns="0" bIns="0" rtlCol="0" anchor="b"/>
          <a:lstStyle>
            <a:lvl1pPr algn="l">
              <a:defRPr sz="900"/>
            </a:lvl1pPr>
          </a:lstStyle>
          <a:p>
            <a:r>
              <a:rPr lang="en-US"/>
              <a:t>Page </a:t>
            </a:r>
            <a:fld id="{B936D8B3-C460-44AC-B9A0-2EFBD5732908}" type="slidenum">
              <a:rPr lang="en-US" smtClean="0"/>
              <a:pPr/>
              <a:t>‹#›</a:t>
            </a:fld>
            <a:endParaRPr lang="en-US"/>
          </a:p>
        </p:txBody>
      </p:sp>
      <p:sp>
        <p:nvSpPr>
          <p:cNvPr id="8" name="Freeform 2"/>
          <p:cNvSpPr>
            <a:spLocks noEditPoints="1"/>
          </p:cNvSpPr>
          <p:nvPr/>
        </p:nvSpPr>
        <p:spPr bwMode="gray">
          <a:xfrm>
            <a:off x="5329306" y="9218364"/>
            <a:ext cx="1000195" cy="217101"/>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8207" tIns="44105" rIns="88207" bIns="44105" numCol="1" anchor="t" anchorCtr="0" compatLnSpc="1">
            <a:prstTxWarp prst="textNoShape">
              <a:avLst/>
            </a:prstTxWarp>
          </a:bodyPr>
          <a:lstStyle/>
          <a:p>
            <a:endParaRPr lang="en-US"/>
          </a:p>
        </p:txBody>
      </p:sp>
      <p:grpSp>
        <p:nvGrpSpPr>
          <p:cNvPr id="39" name="Group 38"/>
          <p:cNvGrpSpPr/>
          <p:nvPr/>
        </p:nvGrpSpPr>
        <p:grpSpPr bwMode="gray">
          <a:xfrm>
            <a:off x="-83067" y="-98312"/>
            <a:ext cx="7000389" cy="10125117"/>
            <a:chOff x="-86754" y="-101364"/>
            <a:chExt cx="7311008" cy="10439250"/>
          </a:xfrm>
        </p:grpSpPr>
        <p:cxnSp>
          <p:nvCxnSpPr>
            <p:cNvPr id="10" name="Straight Connector 9"/>
            <p:cNvCxnSpPr/>
            <p:nvPr/>
          </p:nvCxnSpPr>
          <p:spPr bwMode="gray">
            <a:xfrm>
              <a:off x="-86754"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6754"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6754"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6754"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86754"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86754" y="4274367"/>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86754" y="4057433"/>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7152246"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7152246"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7152246"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7152246"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7152246"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a:off x="7152246" y="4274367"/>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7152246" y="4057433"/>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rot="5400000">
              <a:off x="6571171"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rot="5400000">
              <a:off x="846175"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gray">
            <a:xfrm rot="5400000">
              <a:off x="6571171"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gray">
            <a:xfrm rot="5400000">
              <a:off x="846175"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24782"/>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spcBef>
        <a:spcPts val="300"/>
      </a:spcBef>
      <a:spcAft>
        <a:spcPts val="200"/>
      </a:spcAft>
      <a:defRPr sz="1200" kern="1200">
        <a:solidFill>
          <a:schemeClr val="tx1"/>
        </a:solidFill>
        <a:latin typeface="+mn-lt"/>
        <a:ea typeface="+mn-ea"/>
        <a:cs typeface="+mn-cs"/>
      </a:defRPr>
    </a:lvl1pPr>
    <a:lvl2pPr marL="0" indent="0" algn="l" defTabSz="914400" rtl="0" eaLnBrk="1" latinLnBrk="0" hangingPunct="1">
      <a:spcBef>
        <a:spcPts val="300"/>
      </a:spcBef>
      <a:spcAft>
        <a:spcPts val="200"/>
      </a:spcAft>
      <a:defRPr sz="1200" b="1" kern="1200">
        <a:solidFill>
          <a:schemeClr val="tx1"/>
        </a:solidFill>
        <a:latin typeface="+mn-lt"/>
        <a:ea typeface="+mn-ea"/>
        <a:cs typeface="+mn-cs"/>
      </a:defRPr>
    </a:lvl2pPr>
    <a:lvl3pPr marL="180000" indent="-180000" algn="l" defTabSz="914400" rtl="0" eaLnBrk="1" latinLnBrk="0" hangingPunct="1">
      <a:spcBef>
        <a:spcPts val="300"/>
      </a:spcBef>
      <a:spcAft>
        <a:spcPts val="200"/>
      </a:spcAft>
      <a:buClr>
        <a:schemeClr val="bg2"/>
      </a:buClr>
      <a:buFont typeface="Wingdings" pitchFamily="2" charset="2"/>
      <a:buChar char="§"/>
      <a:defRPr sz="1200" kern="1200">
        <a:solidFill>
          <a:schemeClr val="tx1"/>
        </a:solidFill>
        <a:latin typeface="+mn-lt"/>
        <a:ea typeface="+mn-ea"/>
        <a:cs typeface="+mn-cs"/>
      </a:defRPr>
    </a:lvl3pPr>
    <a:lvl4pPr marL="360000" indent="-180000" algn="l" defTabSz="914400" rtl="0" eaLnBrk="1" latinLnBrk="0" hangingPunct="1">
      <a:spcBef>
        <a:spcPts val="300"/>
      </a:spcBef>
      <a:spcAft>
        <a:spcPts val="200"/>
      </a:spcAft>
      <a:buClr>
        <a:schemeClr val="bg2"/>
      </a:buClr>
      <a:buFont typeface="Arial" pitchFamily="34" charset="0"/>
      <a:buChar char="-"/>
      <a:defRPr sz="1200" kern="1200">
        <a:solidFill>
          <a:schemeClr val="tx1"/>
        </a:solidFill>
        <a:latin typeface="+mn-lt"/>
        <a:ea typeface="+mn-ea"/>
        <a:cs typeface="+mn-cs"/>
      </a:defRPr>
    </a:lvl4pPr>
    <a:lvl5pPr marL="540000" indent="-180000" algn="l" defTabSz="914400" rtl="0" eaLnBrk="1" latinLnBrk="0" hangingPunct="1">
      <a:spcBef>
        <a:spcPts val="300"/>
      </a:spcBef>
      <a:spcAft>
        <a:spcPts val="200"/>
      </a:spcAft>
      <a:buClr>
        <a:schemeClr val="bg2"/>
      </a:buClr>
      <a:buFont typeface="Arial" pitchFamily="34" charset="0"/>
      <a:buChar char="-"/>
      <a:defRPr sz="1200" kern="1200">
        <a:solidFill>
          <a:schemeClr val="tx1"/>
        </a:solidFill>
        <a:latin typeface="+mn-lt"/>
        <a:ea typeface="+mn-ea"/>
        <a:cs typeface="+mn-cs"/>
      </a:defRPr>
    </a:lvl5pPr>
    <a:lvl6pPr marL="216000" indent="-216000" algn="l" defTabSz="914400" rtl="0" eaLnBrk="1" latinLnBrk="0" hangingPunct="1">
      <a:spcBef>
        <a:spcPts val="300"/>
      </a:spcBef>
      <a:spcAft>
        <a:spcPts val="200"/>
      </a:spcAft>
      <a:buClr>
        <a:schemeClr val="bg2"/>
      </a:buClr>
      <a:buSzPct val="80000"/>
      <a:buFont typeface="+mj-lt"/>
      <a:buAutoNum type="arabicPeriod"/>
      <a:defRPr sz="1200" kern="1200">
        <a:solidFill>
          <a:schemeClr val="tx1"/>
        </a:solidFill>
        <a:latin typeface="+mn-lt"/>
        <a:ea typeface="+mn-ea"/>
        <a:cs typeface="+mn-cs"/>
      </a:defRPr>
    </a:lvl6pPr>
    <a:lvl7pPr marL="0" indent="0" algn="l" defTabSz="914400" rtl="0" eaLnBrk="1" latinLnBrk="0" hangingPunct="1">
      <a:spcBef>
        <a:spcPts val="300"/>
      </a:spcBef>
      <a:spcAft>
        <a:spcPts val="200"/>
      </a:spcAft>
      <a:defRPr sz="1200" b="1" kern="1200">
        <a:solidFill>
          <a:schemeClr val="bg2"/>
        </a:solidFill>
        <a:latin typeface="+mn-lt"/>
        <a:ea typeface="+mn-ea"/>
        <a:cs typeface="+mn-cs"/>
      </a:defRPr>
    </a:lvl7pPr>
    <a:lvl8pPr marL="0" indent="0" algn="l" defTabSz="914400" rtl="0" eaLnBrk="1" latinLnBrk="0" hangingPunct="1">
      <a:spcBef>
        <a:spcPts val="300"/>
      </a:spcBef>
      <a:spcAft>
        <a:spcPts val="200"/>
      </a:spcAft>
      <a:defRPr sz="1050" kern="1200">
        <a:solidFill>
          <a:schemeClr val="tx1"/>
        </a:solidFill>
        <a:latin typeface="+mn-lt"/>
        <a:ea typeface="+mn-ea"/>
        <a:cs typeface="+mn-cs"/>
      </a:defRPr>
    </a:lvl8pPr>
    <a:lvl9pPr marL="0" indent="0" algn="l" defTabSz="914400" rtl="0" eaLnBrk="1" latinLnBrk="0" hangingPunct="1">
      <a:spcBef>
        <a:spcPts val="300"/>
      </a:spcBef>
      <a:spcAft>
        <a:spcPts val="200"/>
      </a:spcAft>
      <a:defRPr sz="1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r>
              <a:rPr lang="en-US"/>
              <a:t>Page </a:t>
            </a:r>
            <a:fld id="{B936D8B3-C460-44AC-B9A0-2EFBD5732908}" type="slidenum">
              <a:rPr lang="en-US" smtClean="0"/>
              <a:pPr/>
              <a:t>1</a:t>
            </a:fld>
            <a:endParaRPr lang="en-US"/>
          </a:p>
        </p:txBody>
      </p:sp>
      <p:sp>
        <p:nvSpPr>
          <p:cNvPr id="13" name="Slide Image Placeholder 12"/>
          <p:cNvSpPr>
            <a:spLocks noGrp="1" noRot="1" noChangeAspect="1"/>
          </p:cNvSpPr>
          <p:nvPr>
            <p:ph type="sldImg"/>
          </p:nvPr>
        </p:nvSpPr>
        <p:spPr>
          <a:xfrm>
            <a:off x="-44450" y="854075"/>
            <a:ext cx="7542213" cy="4241800"/>
          </a:xfrm>
        </p:spPr>
      </p:sp>
      <p:sp>
        <p:nvSpPr>
          <p:cNvPr id="14" name="Notes Placeholder 13"/>
          <p:cNvSpPr>
            <a:spLocks noGrp="1"/>
          </p:cNvSpPr>
          <p:nvPr>
            <p:ph type="body" idx="1"/>
          </p:nvPr>
        </p:nvSpPr>
        <p:spPr/>
        <p:txBody>
          <a:bodyPr/>
          <a:lstStyle/>
          <a:p>
            <a:endParaRPr lang="en-US"/>
          </a:p>
        </p:txBody>
      </p:sp>
    </p:spTree>
    <p:extLst>
      <p:ext uri="{BB962C8B-B14F-4D97-AF65-F5344CB8AC3E}">
        <p14:creationId xmlns:p14="http://schemas.microsoft.com/office/powerpoint/2010/main" val="255557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80857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6426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70853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38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08775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16917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21682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256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7615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6943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36636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47122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4641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069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1786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4128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6661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9751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8206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36613"/>
            <a:ext cx="5375275" cy="3024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Page </a:t>
            </a:r>
            <a:fld id="{B936D8B3-C460-44AC-B9A0-2EFBD5732908}"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1849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5" y="411163"/>
            <a:ext cx="6626225" cy="1174192"/>
          </a:xfrm>
        </p:spPr>
        <p:txBody>
          <a:bodyPr tIns="144000"/>
          <a:lstStyle>
            <a:lvl1pPr>
              <a:defRPr sz="2800" baseline="0"/>
            </a:lvl1pPr>
          </a:lstStyle>
          <a:p>
            <a:r>
              <a:rPr lang="en-US" noProof="0"/>
              <a:t>Click to edit the </a:t>
            </a:r>
            <a:br>
              <a:rPr lang="en-US" noProof="0"/>
            </a:br>
            <a:r>
              <a:rPr lang="en-US" noProof="0"/>
              <a:t>title of the presentation</a:t>
            </a:r>
          </a:p>
        </p:txBody>
      </p:sp>
      <p:sp>
        <p:nvSpPr>
          <p:cNvPr id="3" name="Untertitel 2"/>
          <p:cNvSpPr>
            <a:spLocks noGrp="1"/>
          </p:cNvSpPr>
          <p:nvPr>
            <p:ph type="subTitle" idx="1" hasCustomPrompt="1"/>
          </p:nvPr>
        </p:nvSpPr>
        <p:spPr bwMode="gray">
          <a:xfrm>
            <a:off x="358775" y="1585354"/>
            <a:ext cx="6626225" cy="1120937"/>
          </a:xfrm>
        </p:spPr>
        <p:txBody>
          <a:bodyPr/>
          <a:lstStyle>
            <a:lvl1pPr marL="0" indent="0" algn="l">
              <a:lnSpc>
                <a:spcPct val="120000"/>
              </a:lnSpc>
              <a:spcBef>
                <a:spcPts val="0"/>
              </a:spcBef>
              <a:spcAft>
                <a:spcPts val="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the </a:t>
            </a:r>
            <a:br>
              <a:rPr lang="en-US" noProof="0"/>
            </a:br>
            <a:r>
              <a:rPr lang="en-US" noProof="0"/>
              <a:t>subtitle of the presentation</a:t>
            </a:r>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a:p>
        </p:txBody>
      </p:sp>
    </p:spTree>
    <p:extLst>
      <p:ext uri="{BB962C8B-B14F-4D97-AF65-F5344CB8AC3E}">
        <p14:creationId xmlns:p14="http://schemas.microsoft.com/office/powerpoint/2010/main" val="168121361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fullsiz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Titelmasterformat durch Klicken bearbeiten</a:t>
            </a:r>
            <a:endParaRPr lang="en-US"/>
          </a:p>
        </p:txBody>
      </p:sp>
      <p:sp>
        <p:nvSpPr>
          <p:cNvPr id="5" name="Date Placeholder 4"/>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r>
              <a:rPr lang="en-US"/>
              <a:t>Oerlikon Success Statements - Descriptors</a:t>
            </a:r>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a:p>
        </p:txBody>
      </p:sp>
      <p:sp>
        <p:nvSpPr>
          <p:cNvPr id="11" name="Picture Placeholder 6"/>
          <p:cNvSpPr>
            <a:spLocks noGrp="1"/>
          </p:cNvSpPr>
          <p:nvPr>
            <p:ph type="pic" sz="quarter" idx="13"/>
          </p:nvPr>
        </p:nvSpPr>
        <p:spPr bwMode="gray">
          <a:xfrm>
            <a:off x="358776" y="877491"/>
            <a:ext cx="8426448" cy="3816002"/>
          </a:xfrm>
          <a:solidFill>
            <a:schemeClr val="tx2"/>
          </a:solidFill>
        </p:spPr>
        <p:txBody>
          <a:bodyPr anchor="ctr"/>
          <a:lstStyle>
            <a:lvl1pPr algn="ctr">
              <a:defRPr i="1"/>
            </a:lvl1pPr>
          </a:lstStyle>
          <a:p>
            <a:r>
              <a:rPr lang="de-DE" noProof="0"/>
              <a:t>Bild durch Klicken auf Symbol hinzufügen</a:t>
            </a:r>
            <a:endParaRPr lang="en-US" noProof="0"/>
          </a:p>
        </p:txBody>
      </p:sp>
    </p:spTree>
    <p:extLst>
      <p:ext uri="{BB962C8B-B14F-4D97-AF65-F5344CB8AC3E}">
        <p14:creationId xmlns:p14="http://schemas.microsoft.com/office/powerpoint/2010/main" val="4001743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size lar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Titelmasterformat durch Klicken bearbeiten</a:t>
            </a:r>
            <a:endParaRPr lang="en-US"/>
          </a:p>
        </p:txBody>
      </p:sp>
      <p:sp>
        <p:nvSpPr>
          <p:cNvPr id="5" name="Date Placeholder 4"/>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r>
              <a:rPr lang="en-US"/>
              <a:t>Oerlikon Success Statements - Descriptors</a:t>
            </a:r>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a:t>
            </a:fld>
            <a:endParaRPr lang="en-US"/>
          </a:p>
        </p:txBody>
      </p:sp>
      <p:sp>
        <p:nvSpPr>
          <p:cNvPr id="11" name="Picture Placeholder 6"/>
          <p:cNvSpPr>
            <a:spLocks noGrp="1"/>
          </p:cNvSpPr>
          <p:nvPr>
            <p:ph type="pic" sz="quarter" idx="13"/>
          </p:nvPr>
        </p:nvSpPr>
        <p:spPr bwMode="gray">
          <a:xfrm>
            <a:off x="0" y="877491"/>
            <a:ext cx="9144000" cy="3816002"/>
          </a:xfrm>
          <a:solidFill>
            <a:schemeClr val="tx2"/>
          </a:solidFill>
        </p:spPr>
        <p:txBody>
          <a:bodyPr anchor="ctr"/>
          <a:lstStyle>
            <a:lvl1pPr algn="ctr">
              <a:defRPr i="1"/>
            </a:lvl1pPr>
          </a:lstStyle>
          <a:p>
            <a:r>
              <a:rPr lang="de-DE" noProof="0"/>
              <a:t>Bild durch Klicken auf Symbol hinzufügen</a:t>
            </a:r>
            <a:endParaRPr lang="en-US" noProof="0"/>
          </a:p>
        </p:txBody>
      </p:sp>
    </p:spTree>
    <p:extLst>
      <p:ext uri="{BB962C8B-B14F-4D97-AF65-F5344CB8AC3E}">
        <p14:creationId xmlns:p14="http://schemas.microsoft.com/office/powerpoint/2010/main" val="20618924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8426450" cy="863600"/>
          </a:xfrm>
        </p:spPr>
        <p:txBody>
          <a:bodyPr anchor="b"/>
          <a:lstStyle/>
          <a:p>
            <a:pPr lvl="0"/>
            <a:r>
              <a:rPr lang="en-US" noProof="0"/>
              <a:t>Write your text</a:t>
            </a:r>
          </a:p>
        </p:txBody>
      </p:sp>
      <p:sp>
        <p:nvSpPr>
          <p:cNvPr id="9" name="Picture Placeholder 6"/>
          <p:cNvSpPr>
            <a:spLocks noGrp="1"/>
          </p:cNvSpPr>
          <p:nvPr>
            <p:ph type="pic" sz="quarter" idx="13"/>
          </p:nvPr>
        </p:nvSpPr>
        <p:spPr bwMode="gray">
          <a:xfrm>
            <a:off x="358776" y="877491"/>
            <a:ext cx="8426448" cy="2954733"/>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3" name="Title 2"/>
          <p:cNvSpPr>
            <a:spLocks noGrp="1"/>
          </p:cNvSpPr>
          <p:nvPr>
            <p:ph type="title"/>
          </p:nvPr>
        </p:nvSpPr>
        <p:spPr/>
        <p:txBody>
          <a:bodyPr/>
          <a:lstStyle/>
          <a:p>
            <a:r>
              <a:rPr lang="de-DE"/>
              <a:t>Titelmasterformat durch Klicken bearbeiten</a:t>
            </a:r>
            <a:endParaRPr lang="en-US"/>
          </a:p>
        </p:txBody>
      </p:sp>
      <p:sp>
        <p:nvSpPr>
          <p:cNvPr id="10" name="Date Placeholder 9"/>
          <p:cNvSpPr>
            <a:spLocks noGrp="1"/>
          </p:cNvSpPr>
          <p:nvPr>
            <p:ph type="dt" sz="half" idx="15"/>
          </p:nvPr>
        </p:nvSpPr>
        <p:spPr/>
        <p:txBody>
          <a:bodyPr/>
          <a:lstStyle/>
          <a:p>
            <a:endParaRPr lang="en-US"/>
          </a:p>
        </p:txBody>
      </p:sp>
      <p:sp>
        <p:nvSpPr>
          <p:cNvPr id="11" name="Footer Placeholder 10"/>
          <p:cNvSpPr>
            <a:spLocks noGrp="1"/>
          </p:cNvSpPr>
          <p:nvPr>
            <p:ph type="ftr" sz="quarter" idx="16"/>
          </p:nvPr>
        </p:nvSpPr>
        <p:spPr/>
        <p:txBody>
          <a:bodyPr/>
          <a:lstStyle/>
          <a:p>
            <a:r>
              <a:rPr lang="en-US"/>
              <a:t>Oerlikon Success Statements - Descriptors</a:t>
            </a:r>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a:p>
        </p:txBody>
      </p:sp>
    </p:spTree>
    <p:extLst>
      <p:ext uri="{BB962C8B-B14F-4D97-AF65-F5344CB8AC3E}">
        <p14:creationId xmlns:p14="http://schemas.microsoft.com/office/powerpoint/2010/main" val="4839933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Titelmasterformat durch Klicken bearbeiten</a:t>
            </a:r>
            <a:endParaRPr lang="en-US"/>
          </a:p>
        </p:txBody>
      </p:sp>
      <p:sp>
        <p:nvSpPr>
          <p:cNvPr id="5" name="Date Placeholder 4"/>
          <p:cNvSpPr>
            <a:spLocks noGrp="1"/>
          </p:cNvSpPr>
          <p:nvPr>
            <p:ph type="dt" sz="half" idx="15"/>
          </p:nvPr>
        </p:nvSpPr>
        <p:spPr/>
        <p:txBody>
          <a:bodyPr/>
          <a:lstStyle/>
          <a:p>
            <a:endParaRPr lang="en-US"/>
          </a:p>
        </p:txBody>
      </p:sp>
      <p:sp>
        <p:nvSpPr>
          <p:cNvPr id="10" name="Footer Placeholder 9"/>
          <p:cNvSpPr>
            <a:spLocks noGrp="1"/>
          </p:cNvSpPr>
          <p:nvPr>
            <p:ph type="ftr" sz="quarter" idx="16"/>
          </p:nvPr>
        </p:nvSpPr>
        <p:spPr/>
        <p:txBody>
          <a:bodyPr/>
          <a:lstStyle/>
          <a:p>
            <a:r>
              <a:rPr lang="en-US"/>
              <a:t>Oerlikon Success Statements - Descriptors</a:t>
            </a:r>
          </a:p>
        </p:txBody>
      </p:sp>
      <p:sp>
        <p:nvSpPr>
          <p:cNvPr id="11" name="Slide Number Placeholder 10"/>
          <p:cNvSpPr>
            <a:spLocks noGrp="1"/>
          </p:cNvSpPr>
          <p:nvPr>
            <p:ph type="sldNum" sz="quarter" idx="17"/>
          </p:nvPr>
        </p:nvSpPr>
        <p:spPr/>
        <p:txBody>
          <a:bodyPr/>
          <a:lstStyle/>
          <a:p>
            <a:r>
              <a:rPr lang="en-US"/>
              <a:t>Page </a:t>
            </a:r>
            <a:fld id="{D126E9C2-5A98-4FED-83CF-BD978A28F274}" type="slidenum">
              <a:rPr lang="en-US" smtClean="0"/>
              <a:pPr/>
              <a:t>‹#›</a:t>
            </a:fld>
            <a:endParaRPr lang="en-US"/>
          </a:p>
        </p:txBody>
      </p:sp>
      <p:sp>
        <p:nvSpPr>
          <p:cNvPr id="12"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3" name="Picture Placeholder 6"/>
          <p:cNvSpPr>
            <a:spLocks noGrp="1"/>
          </p:cNvSpPr>
          <p:nvPr>
            <p:ph type="pic" sz="quarter" idx="18"/>
          </p:nvPr>
        </p:nvSpPr>
        <p:spPr bwMode="gray">
          <a:xfrm>
            <a:off x="4679951" y="877491"/>
            <a:ext cx="4105274" cy="3816002"/>
          </a:xfrm>
          <a:solidFill>
            <a:schemeClr val="tx2"/>
          </a:solidFill>
        </p:spPr>
        <p:txBody>
          <a:bodyPr anchor="ctr"/>
          <a:lstStyle>
            <a:lvl1pPr algn="ctr">
              <a:defRPr i="1"/>
            </a:lvl1pPr>
          </a:lstStyle>
          <a:p>
            <a:r>
              <a:rPr lang="de-DE" noProof="0"/>
              <a:t>Bild durch Klicken auf Symbol hinzufügen</a:t>
            </a:r>
            <a:endParaRPr lang="en-US" noProof="0"/>
          </a:p>
        </p:txBody>
      </p:sp>
    </p:spTree>
    <p:extLst>
      <p:ext uri="{BB962C8B-B14F-4D97-AF65-F5344CB8AC3E}">
        <p14:creationId xmlns:p14="http://schemas.microsoft.com/office/powerpoint/2010/main" val="3366728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Titelmasterformat durch Klicken bearbeiten</a:t>
            </a:r>
            <a:endParaRPr lang="en-US"/>
          </a:p>
        </p:txBody>
      </p:sp>
      <p:sp>
        <p:nvSpPr>
          <p:cNvPr id="5" name="Date Placeholder 4"/>
          <p:cNvSpPr>
            <a:spLocks noGrp="1"/>
          </p:cNvSpPr>
          <p:nvPr>
            <p:ph type="dt" sz="half" idx="16"/>
          </p:nvPr>
        </p:nvSpPr>
        <p:spPr/>
        <p:txBody>
          <a:bodyPr/>
          <a:lstStyle/>
          <a:p>
            <a:endParaRPr lang="en-US"/>
          </a:p>
        </p:txBody>
      </p:sp>
      <p:sp>
        <p:nvSpPr>
          <p:cNvPr id="11" name="Footer Placeholder 10"/>
          <p:cNvSpPr>
            <a:spLocks noGrp="1"/>
          </p:cNvSpPr>
          <p:nvPr>
            <p:ph type="ftr" sz="quarter" idx="17"/>
          </p:nvPr>
        </p:nvSpPr>
        <p:spPr/>
        <p:txBody>
          <a:bodyPr/>
          <a:lstStyle/>
          <a:p>
            <a:r>
              <a:rPr lang="en-US"/>
              <a:t>Oerlikon Success Statements - Descriptors</a:t>
            </a:r>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a:p>
        </p:txBody>
      </p:sp>
      <p:sp>
        <p:nvSpPr>
          <p:cNvPr id="13"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4" name="Picture Placeholder 6"/>
          <p:cNvSpPr>
            <a:spLocks noGrp="1"/>
          </p:cNvSpPr>
          <p:nvPr>
            <p:ph type="pic" sz="quarter" idx="19"/>
          </p:nvPr>
        </p:nvSpPr>
        <p:spPr bwMode="gray">
          <a:xfrm>
            <a:off x="3240088" y="877491"/>
            <a:ext cx="2665412" cy="3816002"/>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5" name="Picture Placeholder 6"/>
          <p:cNvSpPr>
            <a:spLocks noGrp="1"/>
          </p:cNvSpPr>
          <p:nvPr>
            <p:ph type="pic" sz="quarter" idx="20"/>
          </p:nvPr>
        </p:nvSpPr>
        <p:spPr bwMode="gray">
          <a:xfrm>
            <a:off x="6119813" y="877491"/>
            <a:ext cx="2665412" cy="3816002"/>
          </a:xfrm>
          <a:solidFill>
            <a:schemeClr val="tx2"/>
          </a:solidFill>
        </p:spPr>
        <p:txBody>
          <a:bodyPr anchor="ctr"/>
          <a:lstStyle>
            <a:lvl1pPr algn="ctr">
              <a:defRPr i="1"/>
            </a:lvl1pPr>
          </a:lstStyle>
          <a:p>
            <a:r>
              <a:rPr lang="de-DE" noProof="0"/>
              <a:t>Bild durch Klicken auf Symbol hinzufügen</a:t>
            </a:r>
            <a:endParaRPr lang="en-US" noProof="0"/>
          </a:p>
        </p:txBody>
      </p:sp>
    </p:spTree>
    <p:extLst>
      <p:ext uri="{BB962C8B-B14F-4D97-AF65-F5344CB8AC3E}">
        <p14:creationId xmlns:p14="http://schemas.microsoft.com/office/powerpoint/2010/main" val="1765134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2664000" cy="863600"/>
          </a:xfrm>
        </p:spPr>
        <p:txBody>
          <a:bodyPr lIns="0" tIns="72000" anchor="t"/>
          <a:lstStyle/>
          <a:p>
            <a:pPr lvl="0"/>
            <a:r>
              <a:rPr lang="en-US" noProof="0"/>
              <a:t>Write your text</a:t>
            </a:r>
          </a:p>
        </p:txBody>
      </p:sp>
      <p:sp>
        <p:nvSpPr>
          <p:cNvPr id="9" name="Picture Placeholder 6"/>
          <p:cNvSpPr>
            <a:spLocks noGrp="1"/>
          </p:cNvSpPr>
          <p:nvPr>
            <p:ph type="pic" sz="quarter" idx="13"/>
          </p:nvPr>
        </p:nvSpPr>
        <p:spPr bwMode="gray">
          <a:xfrm>
            <a:off x="358776" y="877491"/>
            <a:ext cx="2665412" cy="2952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3" name="Title 2"/>
          <p:cNvSpPr>
            <a:spLocks noGrp="1"/>
          </p:cNvSpPr>
          <p:nvPr>
            <p:ph type="title"/>
          </p:nvPr>
        </p:nvSpPr>
        <p:spPr/>
        <p:txBody>
          <a:bodyPr/>
          <a:lstStyle/>
          <a:p>
            <a:r>
              <a:rPr lang="de-DE"/>
              <a:t>Titelmasterformat durch Klicken bearbeiten</a:t>
            </a:r>
            <a:endParaRPr lang="en-US"/>
          </a:p>
        </p:txBody>
      </p:sp>
      <p:sp>
        <p:nvSpPr>
          <p:cNvPr id="10" name="Date Placeholder 9"/>
          <p:cNvSpPr>
            <a:spLocks noGrp="1"/>
          </p:cNvSpPr>
          <p:nvPr>
            <p:ph type="dt" sz="half" idx="15"/>
          </p:nvPr>
        </p:nvSpPr>
        <p:spPr/>
        <p:txBody>
          <a:bodyPr/>
          <a:lstStyle/>
          <a:p>
            <a:endParaRPr lang="en-US"/>
          </a:p>
        </p:txBody>
      </p:sp>
      <p:sp>
        <p:nvSpPr>
          <p:cNvPr id="11" name="Footer Placeholder 10"/>
          <p:cNvSpPr>
            <a:spLocks noGrp="1"/>
          </p:cNvSpPr>
          <p:nvPr>
            <p:ph type="ftr" sz="quarter" idx="16"/>
          </p:nvPr>
        </p:nvSpPr>
        <p:spPr/>
        <p:txBody>
          <a:bodyPr/>
          <a:lstStyle/>
          <a:p>
            <a:r>
              <a:rPr lang="en-US"/>
              <a:t>Oerlikon Success Statements - Descriptors</a:t>
            </a:r>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a:p>
        </p:txBody>
      </p:sp>
      <p:sp>
        <p:nvSpPr>
          <p:cNvPr id="8" name="Text Placeholder 3"/>
          <p:cNvSpPr>
            <a:spLocks noGrp="1"/>
          </p:cNvSpPr>
          <p:nvPr>
            <p:ph type="body" sz="quarter" idx="18" hasCustomPrompt="1"/>
          </p:nvPr>
        </p:nvSpPr>
        <p:spPr bwMode="gray">
          <a:xfrm>
            <a:off x="3240088" y="3832226"/>
            <a:ext cx="2664000" cy="863600"/>
          </a:xfrm>
        </p:spPr>
        <p:txBody>
          <a:bodyPr lIns="0" tIns="72000" anchor="t"/>
          <a:lstStyle/>
          <a:p>
            <a:pPr lvl="0"/>
            <a:r>
              <a:rPr lang="en-US" noProof="0"/>
              <a:t>Write your text</a:t>
            </a:r>
          </a:p>
        </p:txBody>
      </p:sp>
      <p:sp>
        <p:nvSpPr>
          <p:cNvPr id="13" name="Picture Placeholder 6"/>
          <p:cNvSpPr>
            <a:spLocks noGrp="1"/>
          </p:cNvSpPr>
          <p:nvPr>
            <p:ph type="pic" sz="quarter" idx="19"/>
          </p:nvPr>
        </p:nvSpPr>
        <p:spPr bwMode="gray">
          <a:xfrm>
            <a:off x="3240088" y="877491"/>
            <a:ext cx="2663825" cy="2952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4" name="Text Placeholder 3"/>
          <p:cNvSpPr>
            <a:spLocks noGrp="1"/>
          </p:cNvSpPr>
          <p:nvPr>
            <p:ph type="body" sz="quarter" idx="20" hasCustomPrompt="1"/>
          </p:nvPr>
        </p:nvSpPr>
        <p:spPr bwMode="gray">
          <a:xfrm>
            <a:off x="6119811" y="3832226"/>
            <a:ext cx="2664000" cy="863600"/>
          </a:xfrm>
        </p:spPr>
        <p:txBody>
          <a:bodyPr lIns="0" tIns="72000" anchor="t"/>
          <a:lstStyle/>
          <a:p>
            <a:pPr lvl="0"/>
            <a:r>
              <a:rPr lang="en-US" noProof="0"/>
              <a:t>Write your text</a:t>
            </a:r>
          </a:p>
        </p:txBody>
      </p:sp>
      <p:sp>
        <p:nvSpPr>
          <p:cNvPr id="15" name="Picture Placeholder 6"/>
          <p:cNvSpPr>
            <a:spLocks noGrp="1"/>
          </p:cNvSpPr>
          <p:nvPr>
            <p:ph type="pic" sz="quarter" idx="21"/>
          </p:nvPr>
        </p:nvSpPr>
        <p:spPr bwMode="gray">
          <a:xfrm>
            <a:off x="6119812" y="877491"/>
            <a:ext cx="2665412" cy="2952000"/>
          </a:xfrm>
          <a:solidFill>
            <a:schemeClr val="tx2"/>
          </a:solidFill>
        </p:spPr>
        <p:txBody>
          <a:bodyPr anchor="ctr"/>
          <a:lstStyle>
            <a:lvl1pPr algn="ctr">
              <a:defRPr i="1"/>
            </a:lvl1pPr>
          </a:lstStyle>
          <a:p>
            <a:r>
              <a:rPr lang="de-DE" noProof="0"/>
              <a:t>Bild durch Klicken auf Symbol hinzufügen</a:t>
            </a:r>
            <a:endParaRPr lang="en-US" noProof="0"/>
          </a:p>
        </p:txBody>
      </p:sp>
    </p:spTree>
    <p:extLst>
      <p:ext uri="{BB962C8B-B14F-4D97-AF65-F5344CB8AC3E}">
        <p14:creationId xmlns:p14="http://schemas.microsoft.com/office/powerpoint/2010/main" val="5503528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Titelmasterformat durch Klicken bearbeiten</a:t>
            </a:r>
            <a:endParaRPr lang="en-US"/>
          </a:p>
        </p:txBody>
      </p:sp>
      <p:sp>
        <p:nvSpPr>
          <p:cNvPr id="5" name="Date Placeholder 4"/>
          <p:cNvSpPr>
            <a:spLocks noGrp="1"/>
          </p:cNvSpPr>
          <p:nvPr>
            <p:ph type="dt" sz="half" idx="16"/>
          </p:nvPr>
        </p:nvSpPr>
        <p:spPr/>
        <p:txBody>
          <a:bodyPr/>
          <a:lstStyle/>
          <a:p>
            <a:endParaRPr lang="en-US"/>
          </a:p>
        </p:txBody>
      </p:sp>
      <p:sp>
        <p:nvSpPr>
          <p:cNvPr id="11" name="Footer Placeholder 10"/>
          <p:cNvSpPr>
            <a:spLocks noGrp="1"/>
          </p:cNvSpPr>
          <p:nvPr>
            <p:ph type="ftr" sz="quarter" idx="17"/>
          </p:nvPr>
        </p:nvSpPr>
        <p:spPr/>
        <p:txBody>
          <a:bodyPr/>
          <a:lstStyle/>
          <a:p>
            <a:r>
              <a:rPr lang="en-US"/>
              <a:t>Oerlikon Success Statements - Descriptors</a:t>
            </a:r>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a:p>
        </p:txBody>
      </p:sp>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6" name="Picture Placeholder 6"/>
          <p:cNvSpPr>
            <a:spLocks noGrp="1"/>
          </p:cNvSpPr>
          <p:nvPr>
            <p:ph type="pic" sz="quarter" idx="19"/>
          </p:nvPr>
        </p:nvSpPr>
        <p:spPr bwMode="gray">
          <a:xfrm>
            <a:off x="4679951" y="877491"/>
            <a:ext cx="1944686" cy="1836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9" name="Picture Placeholder 6"/>
          <p:cNvSpPr>
            <a:spLocks noGrp="1"/>
          </p:cNvSpPr>
          <p:nvPr>
            <p:ph type="pic" sz="quarter" idx="20"/>
          </p:nvPr>
        </p:nvSpPr>
        <p:spPr bwMode="gray">
          <a:xfrm>
            <a:off x="6841497" y="877491"/>
            <a:ext cx="1944686" cy="1836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20" name="Picture Placeholder 6"/>
          <p:cNvSpPr>
            <a:spLocks noGrp="1"/>
          </p:cNvSpPr>
          <p:nvPr>
            <p:ph type="pic" sz="quarter" idx="21"/>
          </p:nvPr>
        </p:nvSpPr>
        <p:spPr bwMode="gray">
          <a:xfrm>
            <a:off x="4679951" y="2857493"/>
            <a:ext cx="1944686" cy="1836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21" name="Picture Placeholder 6"/>
          <p:cNvSpPr>
            <a:spLocks noGrp="1"/>
          </p:cNvSpPr>
          <p:nvPr>
            <p:ph type="pic" sz="quarter" idx="22"/>
          </p:nvPr>
        </p:nvSpPr>
        <p:spPr bwMode="gray">
          <a:xfrm>
            <a:off x="6841497" y="2857493"/>
            <a:ext cx="1944686" cy="1836000"/>
          </a:xfrm>
          <a:solidFill>
            <a:schemeClr val="tx2"/>
          </a:solidFill>
        </p:spPr>
        <p:txBody>
          <a:bodyPr anchor="ctr"/>
          <a:lstStyle>
            <a:lvl1pPr algn="ctr">
              <a:defRPr i="1"/>
            </a:lvl1pPr>
          </a:lstStyle>
          <a:p>
            <a:r>
              <a:rPr lang="de-DE" noProof="0"/>
              <a:t>Bild durch Klicken auf Symbol hinzufügen</a:t>
            </a:r>
            <a:endParaRPr lang="en-US" noProof="0"/>
          </a:p>
        </p:txBody>
      </p:sp>
    </p:spTree>
    <p:extLst>
      <p:ext uri="{BB962C8B-B14F-4D97-AF65-F5344CB8AC3E}">
        <p14:creationId xmlns:p14="http://schemas.microsoft.com/office/powerpoint/2010/main" val="255994693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Titelmasterformat durch Klicken bearbeiten</a:t>
            </a:r>
            <a:endParaRPr lang="en-US"/>
          </a:p>
        </p:txBody>
      </p:sp>
      <p:sp>
        <p:nvSpPr>
          <p:cNvPr id="5" name="Date Placeholder 4"/>
          <p:cNvSpPr>
            <a:spLocks noGrp="1"/>
          </p:cNvSpPr>
          <p:nvPr>
            <p:ph type="dt" sz="half" idx="16"/>
          </p:nvPr>
        </p:nvSpPr>
        <p:spPr/>
        <p:txBody>
          <a:bodyPr/>
          <a:lstStyle/>
          <a:p>
            <a:endParaRPr lang="en-US"/>
          </a:p>
        </p:txBody>
      </p:sp>
      <p:sp>
        <p:nvSpPr>
          <p:cNvPr id="11" name="Footer Placeholder 10"/>
          <p:cNvSpPr>
            <a:spLocks noGrp="1"/>
          </p:cNvSpPr>
          <p:nvPr>
            <p:ph type="ftr" sz="quarter" idx="17"/>
          </p:nvPr>
        </p:nvSpPr>
        <p:spPr/>
        <p:txBody>
          <a:bodyPr/>
          <a:lstStyle/>
          <a:p>
            <a:r>
              <a:rPr lang="en-US"/>
              <a:t>Oerlikon Success Statements - Descriptors</a:t>
            </a:r>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a:t>
            </a:fld>
            <a:endParaRPr lang="en-US"/>
          </a:p>
        </p:txBody>
      </p:sp>
      <p:sp>
        <p:nvSpPr>
          <p:cNvPr id="13" name="Picture Placeholder 6"/>
          <p:cNvSpPr>
            <a:spLocks noGrp="1"/>
          </p:cNvSpPr>
          <p:nvPr>
            <p:ph type="pic" sz="quarter" idx="13"/>
          </p:nvPr>
        </p:nvSpPr>
        <p:spPr bwMode="gray">
          <a:xfrm>
            <a:off x="358776" y="877491"/>
            <a:ext cx="2665412" cy="1836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4" name="Picture Placeholder 6"/>
          <p:cNvSpPr>
            <a:spLocks noGrp="1"/>
          </p:cNvSpPr>
          <p:nvPr>
            <p:ph type="pic" sz="quarter" idx="19"/>
          </p:nvPr>
        </p:nvSpPr>
        <p:spPr bwMode="gray">
          <a:xfrm>
            <a:off x="3240088" y="877491"/>
            <a:ext cx="2665412" cy="1836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5" name="Picture Placeholder 6"/>
          <p:cNvSpPr>
            <a:spLocks noGrp="1"/>
          </p:cNvSpPr>
          <p:nvPr>
            <p:ph type="pic" sz="quarter" idx="20"/>
          </p:nvPr>
        </p:nvSpPr>
        <p:spPr bwMode="gray">
          <a:xfrm>
            <a:off x="6119813" y="877491"/>
            <a:ext cx="2665412" cy="1836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9" name="Picture Placeholder 6"/>
          <p:cNvSpPr>
            <a:spLocks noGrp="1"/>
          </p:cNvSpPr>
          <p:nvPr>
            <p:ph type="pic" sz="quarter" idx="21"/>
          </p:nvPr>
        </p:nvSpPr>
        <p:spPr bwMode="gray">
          <a:xfrm>
            <a:off x="358776" y="2857493"/>
            <a:ext cx="2665412" cy="1836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0" name="Picture Placeholder 6"/>
          <p:cNvSpPr>
            <a:spLocks noGrp="1"/>
          </p:cNvSpPr>
          <p:nvPr>
            <p:ph type="pic" sz="quarter" idx="22"/>
          </p:nvPr>
        </p:nvSpPr>
        <p:spPr bwMode="gray">
          <a:xfrm>
            <a:off x="3240088" y="2857493"/>
            <a:ext cx="2665412" cy="1836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6" name="Picture Placeholder 6"/>
          <p:cNvSpPr>
            <a:spLocks noGrp="1"/>
          </p:cNvSpPr>
          <p:nvPr>
            <p:ph type="pic" sz="quarter" idx="23"/>
          </p:nvPr>
        </p:nvSpPr>
        <p:spPr bwMode="gray">
          <a:xfrm>
            <a:off x="6119813" y="2857493"/>
            <a:ext cx="2665412" cy="1836000"/>
          </a:xfrm>
          <a:solidFill>
            <a:schemeClr val="tx2"/>
          </a:solidFill>
        </p:spPr>
        <p:txBody>
          <a:bodyPr anchor="ctr"/>
          <a:lstStyle>
            <a:lvl1pPr algn="ctr">
              <a:defRPr i="1"/>
            </a:lvl1pPr>
          </a:lstStyle>
          <a:p>
            <a:r>
              <a:rPr lang="de-DE" noProof="0"/>
              <a:t>Bild durch Klicken auf Symbol hinzufügen</a:t>
            </a:r>
            <a:endParaRPr lang="en-US" noProof="0"/>
          </a:p>
        </p:txBody>
      </p:sp>
    </p:spTree>
    <p:extLst>
      <p:ext uri="{BB962C8B-B14F-4D97-AF65-F5344CB8AC3E}">
        <p14:creationId xmlns:p14="http://schemas.microsoft.com/office/powerpoint/2010/main" val="16571040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2103698"/>
            <a:ext cx="2665413" cy="612515"/>
          </a:xfrm>
        </p:spPr>
        <p:txBody>
          <a:bodyPr lIns="0" tIns="72000" anchor="t"/>
          <a:lstStyle/>
          <a:p>
            <a:pPr lvl="0"/>
            <a:r>
              <a:rPr lang="en-US" noProof="0"/>
              <a:t>Write your text</a:t>
            </a:r>
          </a:p>
        </p:txBody>
      </p:sp>
      <p:sp>
        <p:nvSpPr>
          <p:cNvPr id="9" name="Picture Placeholder 6"/>
          <p:cNvSpPr>
            <a:spLocks noGrp="1"/>
          </p:cNvSpPr>
          <p:nvPr>
            <p:ph type="pic" sz="quarter" idx="13"/>
          </p:nvPr>
        </p:nvSpPr>
        <p:spPr bwMode="gray">
          <a:xfrm>
            <a:off x="358776" y="877492"/>
            <a:ext cx="2665412" cy="1224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3" name="Title 2"/>
          <p:cNvSpPr>
            <a:spLocks noGrp="1"/>
          </p:cNvSpPr>
          <p:nvPr>
            <p:ph type="title"/>
          </p:nvPr>
        </p:nvSpPr>
        <p:spPr/>
        <p:txBody>
          <a:bodyPr/>
          <a:lstStyle/>
          <a:p>
            <a:r>
              <a:rPr lang="de-DE"/>
              <a:t>Titelmasterformat durch Klicken bearbeiten</a:t>
            </a:r>
            <a:endParaRPr lang="en-US"/>
          </a:p>
        </p:txBody>
      </p:sp>
      <p:sp>
        <p:nvSpPr>
          <p:cNvPr id="10" name="Date Placeholder 9"/>
          <p:cNvSpPr>
            <a:spLocks noGrp="1"/>
          </p:cNvSpPr>
          <p:nvPr>
            <p:ph type="dt" sz="half" idx="15"/>
          </p:nvPr>
        </p:nvSpPr>
        <p:spPr/>
        <p:txBody>
          <a:bodyPr/>
          <a:lstStyle/>
          <a:p>
            <a:endParaRPr lang="en-US"/>
          </a:p>
        </p:txBody>
      </p:sp>
      <p:sp>
        <p:nvSpPr>
          <p:cNvPr id="11" name="Footer Placeholder 10"/>
          <p:cNvSpPr>
            <a:spLocks noGrp="1"/>
          </p:cNvSpPr>
          <p:nvPr>
            <p:ph type="ftr" sz="quarter" idx="16"/>
          </p:nvPr>
        </p:nvSpPr>
        <p:spPr/>
        <p:txBody>
          <a:bodyPr/>
          <a:lstStyle/>
          <a:p>
            <a:r>
              <a:rPr lang="en-US"/>
              <a:t>Oerlikon Success Statements - Descriptors</a:t>
            </a:r>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a:t>
            </a:fld>
            <a:endParaRPr lang="en-US"/>
          </a:p>
        </p:txBody>
      </p:sp>
      <p:sp>
        <p:nvSpPr>
          <p:cNvPr id="8" name="Text Placeholder 3"/>
          <p:cNvSpPr>
            <a:spLocks noGrp="1"/>
          </p:cNvSpPr>
          <p:nvPr>
            <p:ph type="body" sz="quarter" idx="18" hasCustomPrompt="1"/>
          </p:nvPr>
        </p:nvSpPr>
        <p:spPr bwMode="gray">
          <a:xfrm>
            <a:off x="3240088" y="2103698"/>
            <a:ext cx="2665413" cy="612515"/>
          </a:xfrm>
        </p:spPr>
        <p:txBody>
          <a:bodyPr lIns="0" tIns="72000" anchor="t"/>
          <a:lstStyle/>
          <a:p>
            <a:pPr lvl="0"/>
            <a:r>
              <a:rPr lang="en-US" noProof="0"/>
              <a:t>Write your text</a:t>
            </a:r>
          </a:p>
        </p:txBody>
      </p:sp>
      <p:sp>
        <p:nvSpPr>
          <p:cNvPr id="13" name="Picture Placeholder 6"/>
          <p:cNvSpPr>
            <a:spLocks noGrp="1"/>
          </p:cNvSpPr>
          <p:nvPr>
            <p:ph type="pic" sz="quarter" idx="19"/>
          </p:nvPr>
        </p:nvSpPr>
        <p:spPr bwMode="gray">
          <a:xfrm>
            <a:off x="3240088" y="877492"/>
            <a:ext cx="2665412" cy="1224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4" name="Text Placeholder 3"/>
          <p:cNvSpPr>
            <a:spLocks noGrp="1"/>
          </p:cNvSpPr>
          <p:nvPr>
            <p:ph type="body" sz="quarter" idx="20" hasCustomPrompt="1"/>
          </p:nvPr>
        </p:nvSpPr>
        <p:spPr bwMode="gray">
          <a:xfrm>
            <a:off x="6119811" y="2103698"/>
            <a:ext cx="2665413" cy="612515"/>
          </a:xfrm>
        </p:spPr>
        <p:txBody>
          <a:bodyPr lIns="0" tIns="72000" anchor="t"/>
          <a:lstStyle/>
          <a:p>
            <a:pPr lvl="0"/>
            <a:r>
              <a:rPr lang="en-US" noProof="0"/>
              <a:t>Write your text</a:t>
            </a:r>
          </a:p>
        </p:txBody>
      </p:sp>
      <p:sp>
        <p:nvSpPr>
          <p:cNvPr id="15" name="Picture Placeholder 6"/>
          <p:cNvSpPr>
            <a:spLocks noGrp="1"/>
          </p:cNvSpPr>
          <p:nvPr>
            <p:ph type="pic" sz="quarter" idx="21"/>
          </p:nvPr>
        </p:nvSpPr>
        <p:spPr bwMode="gray">
          <a:xfrm>
            <a:off x="6119812" y="877492"/>
            <a:ext cx="2665412" cy="1224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6" name="Text Placeholder 3"/>
          <p:cNvSpPr>
            <a:spLocks noGrp="1"/>
          </p:cNvSpPr>
          <p:nvPr>
            <p:ph type="body" sz="quarter" idx="22" hasCustomPrompt="1"/>
          </p:nvPr>
        </p:nvSpPr>
        <p:spPr bwMode="gray">
          <a:xfrm>
            <a:off x="358775" y="4081484"/>
            <a:ext cx="2665413" cy="612515"/>
          </a:xfrm>
        </p:spPr>
        <p:txBody>
          <a:bodyPr lIns="0" tIns="72000" anchor="t"/>
          <a:lstStyle/>
          <a:p>
            <a:pPr lvl="0"/>
            <a:r>
              <a:rPr lang="en-US" noProof="0"/>
              <a:t>Write your text</a:t>
            </a:r>
          </a:p>
        </p:txBody>
      </p:sp>
      <p:sp>
        <p:nvSpPr>
          <p:cNvPr id="17" name="Picture Placeholder 6"/>
          <p:cNvSpPr>
            <a:spLocks noGrp="1"/>
          </p:cNvSpPr>
          <p:nvPr>
            <p:ph type="pic" sz="quarter" idx="23"/>
          </p:nvPr>
        </p:nvSpPr>
        <p:spPr bwMode="gray">
          <a:xfrm>
            <a:off x="358776" y="2857493"/>
            <a:ext cx="2665412" cy="1224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8" name="Text Placeholder 3"/>
          <p:cNvSpPr>
            <a:spLocks noGrp="1"/>
          </p:cNvSpPr>
          <p:nvPr>
            <p:ph type="body" sz="quarter" idx="24" hasCustomPrompt="1"/>
          </p:nvPr>
        </p:nvSpPr>
        <p:spPr bwMode="gray">
          <a:xfrm>
            <a:off x="3240088" y="4081484"/>
            <a:ext cx="2665413" cy="612515"/>
          </a:xfrm>
        </p:spPr>
        <p:txBody>
          <a:bodyPr lIns="0" tIns="72000" anchor="t"/>
          <a:lstStyle/>
          <a:p>
            <a:pPr lvl="0"/>
            <a:r>
              <a:rPr lang="en-US" noProof="0"/>
              <a:t>Write your text</a:t>
            </a:r>
          </a:p>
        </p:txBody>
      </p:sp>
      <p:sp>
        <p:nvSpPr>
          <p:cNvPr id="19" name="Picture Placeholder 6"/>
          <p:cNvSpPr>
            <a:spLocks noGrp="1"/>
          </p:cNvSpPr>
          <p:nvPr>
            <p:ph type="pic" sz="quarter" idx="25"/>
          </p:nvPr>
        </p:nvSpPr>
        <p:spPr bwMode="gray">
          <a:xfrm>
            <a:off x="3240088" y="2857493"/>
            <a:ext cx="2665412" cy="1224000"/>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20" name="Text Placeholder 3"/>
          <p:cNvSpPr>
            <a:spLocks noGrp="1"/>
          </p:cNvSpPr>
          <p:nvPr>
            <p:ph type="body" sz="quarter" idx="26" hasCustomPrompt="1"/>
          </p:nvPr>
        </p:nvSpPr>
        <p:spPr bwMode="gray">
          <a:xfrm>
            <a:off x="6119811" y="4081484"/>
            <a:ext cx="2665413" cy="612515"/>
          </a:xfrm>
        </p:spPr>
        <p:txBody>
          <a:bodyPr lIns="0" tIns="72000" anchor="t"/>
          <a:lstStyle/>
          <a:p>
            <a:pPr lvl="0"/>
            <a:r>
              <a:rPr lang="en-US" noProof="0"/>
              <a:t>Write your text</a:t>
            </a:r>
          </a:p>
        </p:txBody>
      </p:sp>
      <p:sp>
        <p:nvSpPr>
          <p:cNvPr id="21" name="Picture Placeholder 6"/>
          <p:cNvSpPr>
            <a:spLocks noGrp="1"/>
          </p:cNvSpPr>
          <p:nvPr>
            <p:ph type="pic" sz="quarter" idx="27"/>
          </p:nvPr>
        </p:nvSpPr>
        <p:spPr bwMode="gray">
          <a:xfrm>
            <a:off x="6119812" y="2857493"/>
            <a:ext cx="2665412" cy="1224000"/>
          </a:xfrm>
          <a:solidFill>
            <a:schemeClr val="tx2"/>
          </a:solidFill>
        </p:spPr>
        <p:txBody>
          <a:bodyPr anchor="ctr"/>
          <a:lstStyle>
            <a:lvl1pPr algn="ctr">
              <a:defRPr i="1"/>
            </a:lvl1pPr>
          </a:lstStyle>
          <a:p>
            <a:r>
              <a:rPr lang="de-DE" noProof="0"/>
              <a:t>Bild durch Klicken auf Symbol hinzufügen</a:t>
            </a:r>
            <a:endParaRPr lang="en-US" noProof="0"/>
          </a:p>
        </p:txBody>
      </p:sp>
    </p:spTree>
    <p:extLst>
      <p:ext uri="{BB962C8B-B14F-4D97-AF65-F5344CB8AC3E}">
        <p14:creationId xmlns:p14="http://schemas.microsoft.com/office/powerpoint/2010/main" val="6569465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Oerlikon Success Statements - Descriptors</a:t>
            </a:r>
          </a:p>
        </p:txBody>
      </p:sp>
      <p:sp>
        <p:nvSpPr>
          <p:cNvPr id="6" name="Slide Number Placeholder 5"/>
          <p:cNvSpPr>
            <a:spLocks noGrp="1"/>
          </p:cNvSpPr>
          <p:nvPr>
            <p:ph type="sldNum" sz="quarter" idx="12"/>
          </p:nvPr>
        </p:nvSpPr>
        <p:spPr/>
        <p:txBody>
          <a:bodyPr/>
          <a:lstStyle/>
          <a:p>
            <a:r>
              <a:rPr lang="en-US"/>
              <a:t>Page </a:t>
            </a:r>
            <a:fld id="{D126E9C2-5A98-4FED-83CF-BD978A28F274}" type="slidenum">
              <a:rPr lang="en-US" smtClean="0"/>
              <a:pPr/>
              <a:t>‹#›</a:t>
            </a:fld>
            <a:endParaRPr lang="en-US"/>
          </a:p>
        </p:txBody>
      </p:sp>
      <p:sp>
        <p:nvSpPr>
          <p:cNvPr id="9" name="Title 8"/>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7237739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6" y="411163"/>
            <a:ext cx="6626224" cy="1174192"/>
          </a:xfrm>
        </p:spPr>
        <p:txBody>
          <a:bodyPr tIns="144000"/>
          <a:lstStyle>
            <a:lvl1pPr>
              <a:defRPr sz="2800"/>
            </a:lvl1pPr>
          </a:lstStyle>
          <a:p>
            <a:r>
              <a:rPr lang="en-US" noProof="0"/>
              <a:t>Click to edit the </a:t>
            </a:r>
            <a:br>
              <a:rPr lang="en-US" noProof="0"/>
            </a:br>
            <a:r>
              <a:rPr lang="en-US" noProof="0"/>
              <a:t>title of the presentation</a:t>
            </a:r>
          </a:p>
        </p:txBody>
      </p:sp>
      <p:sp>
        <p:nvSpPr>
          <p:cNvPr id="3" name="Untertitel 2"/>
          <p:cNvSpPr>
            <a:spLocks noGrp="1"/>
          </p:cNvSpPr>
          <p:nvPr>
            <p:ph type="subTitle" idx="1" hasCustomPrompt="1"/>
          </p:nvPr>
        </p:nvSpPr>
        <p:spPr bwMode="gray">
          <a:xfrm>
            <a:off x="358775" y="3832226"/>
            <a:ext cx="8426449" cy="863600"/>
          </a:xfrm>
        </p:spPr>
        <p:txBody>
          <a:bodyPr anchor="b"/>
          <a:lstStyle>
            <a:lvl1pPr marL="0" indent="0" algn="l">
              <a:lnSpc>
                <a:spcPct val="100000"/>
              </a:lnSpc>
              <a:spcBef>
                <a:spcPts val="0"/>
              </a:spcBef>
              <a:spcAft>
                <a:spcPts val="0"/>
              </a:spcAft>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the subtitle of the presentation</a:t>
            </a:r>
          </a:p>
        </p:txBody>
      </p:sp>
    </p:spTree>
    <p:extLst>
      <p:ext uri="{BB962C8B-B14F-4D97-AF65-F5344CB8AC3E}">
        <p14:creationId xmlns:p14="http://schemas.microsoft.com/office/powerpoint/2010/main" val="417547944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23975" y="844514"/>
            <a:ext cx="6670074" cy="393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ußzeilenplatzhalter 6"/>
          <p:cNvSpPr>
            <a:spLocks noGrp="1"/>
          </p:cNvSpPr>
          <p:nvPr>
            <p:ph type="ftr" sz="quarter" idx="10"/>
          </p:nvPr>
        </p:nvSpPr>
        <p:spPr bwMode="gray"/>
        <p:txBody>
          <a:bodyPr/>
          <a:lstStyle/>
          <a:p>
            <a:r>
              <a:rPr lang="en-US" noProof="0"/>
              <a:t>Oerlikon Success Statements - Descriptors</a:t>
            </a:r>
          </a:p>
        </p:txBody>
      </p:sp>
      <p:sp>
        <p:nvSpPr>
          <p:cNvPr id="8" name="Foliennummernplatzhalter 7"/>
          <p:cNvSpPr>
            <a:spLocks noGrp="1"/>
          </p:cNvSpPr>
          <p:nvPr>
            <p:ph type="sldNum" sz="quarter" idx="11"/>
          </p:nvPr>
        </p:nvSpPr>
        <p:spPr bwMode="gray"/>
        <p:txBody>
          <a:bodyPr/>
          <a:lstStyle/>
          <a:p>
            <a:r>
              <a:rPr lang="en-US" noProof="0"/>
              <a:t>Page </a:t>
            </a:r>
            <a:fld id="{D126E9C2-5A98-4FED-83CF-BD978A28F274}" type="slidenum">
              <a:rPr lang="en-US" noProof="0" smtClean="0"/>
              <a:pPr/>
              <a:t>‹#›</a:t>
            </a:fld>
            <a:endParaRPr lang="en-US" noProof="0"/>
          </a:p>
        </p:txBody>
      </p:sp>
      <p:sp>
        <p:nvSpPr>
          <p:cNvPr id="4" name="TextBox 3"/>
          <p:cNvSpPr txBox="1"/>
          <p:nvPr userDrawn="1"/>
        </p:nvSpPr>
        <p:spPr bwMode="gray">
          <a:xfrm>
            <a:off x="358775" y="411164"/>
            <a:ext cx="4105275" cy="468312"/>
          </a:xfrm>
          <a:prstGeom prst="rect">
            <a:avLst/>
          </a:prstGeom>
          <a:noFill/>
        </p:spPr>
        <p:txBody>
          <a:bodyPr wrap="square" lIns="0" tIns="144000" rIns="0" bIns="0" rtlCol="0">
            <a:noAutofit/>
          </a:bodyPr>
          <a:lstStyle/>
          <a:p>
            <a:pPr>
              <a:lnSpc>
                <a:spcPct val="90000"/>
              </a:lnSpc>
            </a:pPr>
            <a:r>
              <a:rPr lang="en-US" sz="2800" b="1" noProof="0">
                <a:latin typeface="+mn-lt"/>
              </a:rPr>
              <a:t>Thank you.</a:t>
            </a:r>
          </a:p>
        </p:txBody>
      </p:sp>
      <p:sp>
        <p:nvSpPr>
          <p:cNvPr id="5" name="Date Placeholder 4"/>
          <p:cNvSpPr>
            <a:spLocks noGrp="1"/>
          </p:cNvSpPr>
          <p:nvPr>
            <p:ph type="dt" sz="half" idx="12"/>
          </p:nvPr>
        </p:nvSpPr>
        <p:spPr bwMode="gray"/>
        <p:txBody>
          <a:bodyPr/>
          <a:lstStyle/>
          <a:p>
            <a:endParaRPr lang="en-US" noProof="0"/>
          </a:p>
        </p:txBody>
      </p:sp>
    </p:spTree>
    <p:extLst>
      <p:ext uri="{BB962C8B-B14F-4D97-AF65-F5344CB8AC3E}">
        <p14:creationId xmlns:p14="http://schemas.microsoft.com/office/powerpoint/2010/main" val="56443571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planatio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a:t>Oerlikon Success Statements - Descriptors</a:t>
            </a:r>
          </a:p>
        </p:txBody>
      </p:sp>
      <p:sp>
        <p:nvSpPr>
          <p:cNvPr id="4" name="Slide Number Placeholder 3"/>
          <p:cNvSpPr>
            <a:spLocks noGrp="1"/>
          </p:cNvSpPr>
          <p:nvPr>
            <p:ph type="sldNum" sz="quarter" idx="11"/>
          </p:nvPr>
        </p:nvSpPr>
        <p:spPr bwMode="gray"/>
        <p:txBody>
          <a:bodyPr/>
          <a:lstStyle/>
          <a:p>
            <a:r>
              <a:rPr lang="en-US"/>
              <a:t>Page </a:t>
            </a:r>
            <a:fld id="{D126E9C2-5A98-4FED-83CF-BD978A28F274}" type="slidenum">
              <a:rPr lang="en-US" smtClean="0"/>
              <a:pPr/>
              <a:t>‹#›</a:t>
            </a:fld>
            <a:endParaRPr lang="en-US"/>
          </a:p>
        </p:txBody>
      </p:sp>
      <p:sp>
        <p:nvSpPr>
          <p:cNvPr id="5" name="Date Placeholder 4"/>
          <p:cNvSpPr>
            <a:spLocks noGrp="1"/>
          </p:cNvSpPr>
          <p:nvPr>
            <p:ph type="dt" sz="half" idx="12"/>
          </p:nvPr>
        </p:nvSpPr>
        <p:spPr bwMode="gray"/>
        <p:txBody>
          <a:bodyPr/>
          <a:lstStyle/>
          <a:p>
            <a:endParaRPr lang="en-US"/>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a:t>Explanation slide</a:t>
            </a:r>
            <a:br>
              <a:rPr lang="en-US" sz="1800" b="1"/>
            </a:br>
            <a:r>
              <a:rPr lang="en-US" sz="1800" b="1"/>
              <a:t>- Please read the following explanations</a:t>
            </a:r>
          </a:p>
        </p:txBody>
      </p:sp>
      <p:sp>
        <p:nvSpPr>
          <p:cNvPr id="2" name="TextBox 1"/>
          <p:cNvSpPr txBox="1"/>
          <p:nvPr userDrawn="1"/>
        </p:nvSpPr>
        <p:spPr bwMode="gray">
          <a:xfrm>
            <a:off x="359532"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Drawing guides:</a:t>
            </a:r>
          </a:p>
          <a:p>
            <a:pPr algn="l">
              <a:lnSpc>
                <a:spcPct val="90000"/>
              </a:lnSpc>
            </a:pPr>
            <a:r>
              <a:rPr lang="en-US" sz="1200" noProof="1">
                <a:solidFill>
                  <a:schemeClr val="tx1"/>
                </a:solidFill>
              </a:rPr>
              <a:t>You</a:t>
            </a:r>
            <a:r>
              <a:rPr lang="en-US" sz="1200" baseline="0" noProof="1">
                <a:solidFill>
                  <a:schemeClr val="tx1"/>
                </a:solidFill>
              </a:rPr>
              <a:t> can enable your guide-lines to align objects on </a:t>
            </a:r>
            <a:br>
              <a:rPr lang="en-US" sz="1200" baseline="0" noProof="1">
                <a:solidFill>
                  <a:schemeClr val="tx1"/>
                </a:solidFill>
              </a:rPr>
            </a:br>
            <a:r>
              <a:rPr lang="en-US" sz="1200" baseline="0" noProof="1">
                <a:solidFill>
                  <a:schemeClr val="tx1"/>
                </a:solidFill>
              </a:rPr>
              <a:t>the slide </a:t>
            </a:r>
            <a:r>
              <a:rPr lang="en-US" sz="1200" noProof="1">
                <a:solidFill>
                  <a:schemeClr val="tx1"/>
                </a:solidFill>
              </a:rPr>
              <a:t>(</a:t>
            </a:r>
            <a:r>
              <a:rPr lang="en-US" sz="1200" b="1" i="1" noProof="1">
                <a:solidFill>
                  <a:schemeClr val="tx1"/>
                </a:solidFill>
              </a:rPr>
              <a:t>View</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Show</a:t>
            </a:r>
            <a:r>
              <a:rPr lang="en-US" sz="1200" baseline="0" noProof="1">
                <a:solidFill>
                  <a:schemeClr val="tx1"/>
                </a:solidFill>
              </a:rPr>
              <a:t> | </a:t>
            </a:r>
            <a:r>
              <a:rPr lang="en-US" sz="1200" b="1" i="1" baseline="0" noProof="1">
                <a:solidFill>
                  <a:schemeClr val="tx1"/>
                </a:solidFill>
              </a:rPr>
              <a:t>Select</a:t>
            </a:r>
            <a:r>
              <a:rPr lang="en-US" sz="1200" b="1" baseline="0" noProof="1">
                <a:solidFill>
                  <a:schemeClr val="tx1"/>
                </a:solidFill>
              </a:rPr>
              <a:t> </a:t>
            </a:r>
            <a:r>
              <a:rPr lang="en-US" sz="1200" b="0" baseline="0" noProof="1">
                <a:solidFill>
                  <a:schemeClr val="tx1"/>
                </a:solidFill>
              </a:rPr>
              <a:t>the option „</a:t>
            </a:r>
            <a:r>
              <a:rPr lang="en-US" sz="1200" b="1" i="1" baseline="0" noProof="1">
                <a:solidFill>
                  <a:schemeClr val="tx1"/>
                </a:solidFill>
              </a:rPr>
              <a:t>Guides</a:t>
            </a:r>
            <a:r>
              <a:rPr lang="en-US" sz="1200" b="0" baseline="0" noProof="1">
                <a:solidFill>
                  <a:schemeClr val="tx1"/>
                </a:solidFill>
              </a:rPr>
              <a:t>“)</a:t>
            </a:r>
          </a:p>
          <a:p>
            <a:pPr algn="l">
              <a:lnSpc>
                <a:spcPct val="90000"/>
              </a:lnSpc>
            </a:pPr>
            <a:endParaRPr lang="en-US" sz="1200" b="0" baseline="0" noProof="1">
              <a:solidFill>
                <a:schemeClr val="tx1"/>
              </a:solidFill>
            </a:endParaRPr>
          </a:p>
          <a:p>
            <a:pPr algn="l">
              <a:lnSpc>
                <a:spcPct val="90000"/>
              </a:lnSpc>
            </a:pPr>
            <a:r>
              <a:rPr lang="en-US" sz="1200" b="0" baseline="0" noProof="1">
                <a:solidFill>
                  <a:schemeClr val="tx1"/>
                </a:solidFill>
              </a:rPr>
              <a:t>Or hit the right mouse button outside the slide and go at </a:t>
            </a:r>
            <a:r>
              <a:rPr lang="en-US" sz="1200" b="1" i="1" baseline="0" noProof="1">
                <a:solidFill>
                  <a:schemeClr val="tx1"/>
                </a:solidFill>
              </a:rPr>
              <a:t>„Grid and Guides…“</a:t>
            </a:r>
          </a:p>
          <a:p>
            <a:pPr algn="l">
              <a:lnSpc>
                <a:spcPct val="90000"/>
              </a:lnSpc>
            </a:pPr>
            <a:endParaRPr lang="en-US" sz="1200" b="1" i="1" baseline="0" noProof="1">
              <a:solidFill>
                <a:schemeClr val="tx1"/>
              </a:solidFill>
            </a:endParaRPr>
          </a:p>
          <a:p>
            <a:pPr algn="l">
              <a:lnSpc>
                <a:spcPct val="90000"/>
              </a:lnSpc>
            </a:pPr>
            <a:endParaRPr lang="en-US" sz="1200" b="1" i="1" noProof="1">
              <a:solidFill>
                <a:schemeClr val="tx1"/>
              </a:solidFill>
            </a:endParaRPr>
          </a:p>
          <a:p>
            <a:endParaRPr lang="en-US" sz="1200"/>
          </a:p>
        </p:txBody>
      </p:sp>
      <p:sp>
        <p:nvSpPr>
          <p:cNvPr id="8" name="TextBox 7"/>
          <p:cNvSpPr txBox="1"/>
          <p:nvPr userDrawn="1"/>
        </p:nvSpPr>
        <p:spPr bwMode="gray">
          <a:xfrm>
            <a:off x="3240089"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Slide layouts:</a:t>
            </a:r>
          </a:p>
          <a:p>
            <a:pPr algn="l">
              <a:lnSpc>
                <a:spcPct val="90000"/>
              </a:lnSpc>
            </a:pPr>
            <a:r>
              <a:rPr lang="en-US" sz="1200" noProof="1">
                <a:solidFill>
                  <a:schemeClr val="tx1"/>
                </a:solidFill>
              </a:rPr>
              <a:t>You can </a:t>
            </a:r>
            <a:r>
              <a:rPr lang="en-US" sz="1200" baseline="0" noProof="1">
                <a:solidFill>
                  <a:schemeClr val="tx1"/>
                </a:solidFill>
              </a:rPr>
              <a:t>choose between different slide-layouts. </a:t>
            </a:r>
            <a:br>
              <a:rPr lang="en-US" sz="1200" baseline="0" noProof="1">
                <a:solidFill>
                  <a:schemeClr val="tx1"/>
                </a:solidFill>
              </a:rPr>
            </a:br>
            <a:r>
              <a:rPr lang="en-US" sz="1200" baseline="0" noProof="1">
                <a:solidFill>
                  <a:schemeClr val="tx1"/>
                </a:solidFill>
              </a:rPr>
              <a:t>These pre-defined layouts give you </a:t>
            </a:r>
            <a:br>
              <a:rPr lang="en-US" sz="1200" baseline="0" noProof="1">
                <a:solidFill>
                  <a:schemeClr val="tx1"/>
                </a:solidFill>
              </a:rPr>
            </a:br>
            <a:r>
              <a:rPr lang="en-US" sz="1200" baseline="0" noProof="1">
                <a:solidFill>
                  <a:schemeClr val="tx1"/>
                </a:solidFill>
              </a:rPr>
              <a:t>the opportunity to use text and visualisations just the right way.</a:t>
            </a:r>
          </a:p>
          <a:p>
            <a:pPr algn="l">
              <a:lnSpc>
                <a:spcPct val="90000"/>
              </a:lnSpc>
            </a:pPr>
            <a:endParaRPr lang="en-US" sz="1200" baseline="0" noProof="1">
              <a:solidFill>
                <a:schemeClr val="tx1"/>
              </a:solidFill>
            </a:endParaRPr>
          </a:p>
          <a:p>
            <a:pPr algn="l">
              <a:lnSpc>
                <a:spcPct val="90000"/>
              </a:lnSpc>
            </a:pPr>
            <a:r>
              <a:rPr lang="en-US" sz="1200" b="1" baseline="0" noProof="1">
                <a:solidFill>
                  <a:schemeClr val="tx1"/>
                </a:solidFill>
              </a:rPr>
              <a:t>To use these layouts:</a:t>
            </a:r>
          </a:p>
          <a:p>
            <a:pPr algn="l">
              <a:lnSpc>
                <a:spcPct val="90000"/>
              </a:lnSpc>
            </a:pPr>
            <a:r>
              <a:rPr lang="en-US" sz="1200" baseline="0" noProof="1">
                <a:solidFill>
                  <a:schemeClr val="tx1"/>
                </a:solidFill>
              </a:rPr>
              <a:t>Click on the </a:t>
            </a:r>
            <a:r>
              <a:rPr lang="en-US" sz="1200" b="1" i="1" baseline="0" noProof="1">
                <a:solidFill>
                  <a:schemeClr val="tx1"/>
                </a:solidFill>
              </a:rPr>
              <a:t>Home-tab </a:t>
            </a:r>
            <a:r>
              <a:rPr lang="en-US" sz="1200" baseline="0" noProof="1">
                <a:solidFill>
                  <a:schemeClr val="tx1"/>
                </a:solidFill>
              </a:rPr>
              <a:t>| </a:t>
            </a:r>
            <a:r>
              <a:rPr lang="en-US" sz="1200" b="1" baseline="0" noProof="1">
                <a:solidFill>
                  <a:schemeClr val="tx1"/>
                </a:solidFill>
              </a:rPr>
              <a:t>New Slide </a:t>
            </a:r>
            <a:br>
              <a:rPr lang="en-US" sz="1200" b="1" baseline="0" noProof="1">
                <a:solidFill>
                  <a:schemeClr val="tx1"/>
                </a:solidFill>
              </a:rPr>
            </a:br>
            <a:r>
              <a:rPr lang="en-US" sz="1200" b="1" baseline="0" noProof="1">
                <a:solidFill>
                  <a:schemeClr val="tx1"/>
                </a:solidFill>
              </a:rPr>
              <a:t>or Layout </a:t>
            </a:r>
            <a:r>
              <a:rPr lang="en-US" sz="1200" baseline="0" noProof="1">
                <a:solidFill>
                  <a:schemeClr val="tx1"/>
                </a:solidFill>
              </a:rPr>
              <a:t>| and choose one out of the layouts</a:t>
            </a:r>
            <a:endParaRPr lang="en-US" sz="1200" noProof="1">
              <a:solidFill>
                <a:schemeClr val="tx1"/>
              </a:solidFill>
            </a:endParaRPr>
          </a:p>
        </p:txBody>
      </p:sp>
      <p:sp>
        <p:nvSpPr>
          <p:cNvPr id="9" name="TextBox 8"/>
          <p:cNvSpPr txBox="1"/>
          <p:nvPr userDrawn="1"/>
        </p:nvSpPr>
        <p:spPr bwMode="gray">
          <a:xfrm>
            <a:off x="6118093"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Footer:</a:t>
            </a:r>
          </a:p>
          <a:p>
            <a:pPr algn="l">
              <a:lnSpc>
                <a:spcPct val="90000"/>
              </a:lnSpc>
            </a:pPr>
            <a:r>
              <a:rPr lang="en-US" sz="1200" noProof="1">
                <a:solidFill>
                  <a:schemeClr val="tx1"/>
                </a:solidFill>
              </a:rPr>
              <a:t>You can insert or change </a:t>
            </a:r>
            <a:br>
              <a:rPr lang="en-US" sz="1200" noProof="1">
                <a:solidFill>
                  <a:schemeClr val="tx1"/>
                </a:solidFill>
              </a:rPr>
            </a:br>
            <a:r>
              <a:rPr lang="en-US" sz="1200" noProof="1">
                <a:solidFill>
                  <a:schemeClr val="tx1"/>
                </a:solidFill>
              </a:rPr>
              <a:t>your</a:t>
            </a:r>
            <a:r>
              <a:rPr lang="en-US" sz="1200" baseline="0" noProof="1">
                <a:solidFill>
                  <a:schemeClr val="tx1"/>
                </a:solidFill>
              </a:rPr>
              <a:t> presentation‘s </a:t>
            </a:r>
            <a:r>
              <a:rPr lang="en-US" sz="1200" noProof="1">
                <a:solidFill>
                  <a:schemeClr val="tx1"/>
                </a:solidFill>
              </a:rPr>
              <a:t>footer.</a:t>
            </a:r>
            <a:r>
              <a:rPr lang="en-US" sz="1200" baseline="0" noProof="1">
                <a:solidFill>
                  <a:schemeClr val="tx1"/>
                </a:solidFill>
              </a:rPr>
              <a:t> </a:t>
            </a:r>
            <a:br>
              <a:rPr lang="en-US" sz="1200" baseline="0" noProof="1">
                <a:solidFill>
                  <a:schemeClr val="tx1"/>
                </a:solidFill>
              </a:rPr>
            </a:br>
            <a:r>
              <a:rPr lang="en-US" sz="1200" baseline="0" noProof="1">
                <a:solidFill>
                  <a:schemeClr val="tx1"/>
                </a:solidFill>
              </a:rPr>
              <a:t>Click on the </a:t>
            </a:r>
            <a:r>
              <a:rPr lang="en-US" sz="1200" b="1" i="1" noProof="1">
                <a:solidFill>
                  <a:schemeClr val="tx1"/>
                </a:solidFill>
              </a:rPr>
              <a:t>Insert-tab</a:t>
            </a:r>
            <a:r>
              <a:rPr lang="en-US" sz="1200" noProof="1">
                <a:solidFill>
                  <a:schemeClr val="tx1"/>
                </a:solidFill>
              </a:rPr>
              <a:t> |</a:t>
            </a:r>
            <a:r>
              <a:rPr lang="en-US" sz="1200" baseline="0" noProof="1">
                <a:solidFill>
                  <a:schemeClr val="tx1"/>
                </a:solidFill>
              </a:rPr>
              <a:t> Header and Footer | </a:t>
            </a:r>
            <a:endParaRPr lang="en-US" sz="1200" noProof="1">
              <a:solidFill>
                <a:schemeClr val="tx1"/>
              </a:solidFill>
            </a:endParaRPr>
          </a:p>
        </p:txBody>
      </p:sp>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58776" y="880444"/>
            <a:ext cx="1911118" cy="18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6119813" y="875696"/>
            <a:ext cx="2433574" cy="184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240088" y="872824"/>
            <a:ext cx="2111133" cy="184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6533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07158"/>
            <a:ext cx="6481762" cy="682226"/>
          </a:xfrm>
        </p:spPr>
        <p:txBody>
          <a:bodyPr/>
          <a:lstStyle/>
          <a:p>
            <a:r>
              <a:rPr lang="en-US"/>
              <a:t>Click to edit Master title style</a:t>
            </a:r>
            <a:endParaRPr lang="en-US" noProof="0"/>
          </a:p>
        </p:txBody>
      </p:sp>
      <p:sp>
        <p:nvSpPr>
          <p:cNvPr id="10" name="Textplatzhalter 9"/>
          <p:cNvSpPr>
            <a:spLocks noGrp="1"/>
          </p:cNvSpPr>
          <p:nvPr>
            <p:ph type="body" sz="quarter" idx="12" hasCustomPrompt="1"/>
          </p:nvPr>
        </p:nvSpPr>
        <p:spPr bwMode="gray">
          <a:xfrm>
            <a:off x="395288" y="789385"/>
            <a:ext cx="8350406" cy="3942159"/>
          </a:xfrm>
        </p:spPr>
        <p:txBody>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
        <p:nvSpPr>
          <p:cNvPr id="4" name="Date Placeholder 3"/>
          <p:cNvSpPr>
            <a:spLocks noGrp="1"/>
          </p:cNvSpPr>
          <p:nvPr>
            <p:ph type="dt" sz="half" idx="13"/>
          </p:nvPr>
        </p:nvSpPr>
        <p:spPr bwMode="gray"/>
        <p:txBody>
          <a:bodyPr/>
          <a:lstStyle/>
          <a:p>
            <a:endParaRPr lang="en-US" noProof="0"/>
          </a:p>
        </p:txBody>
      </p:sp>
      <p:sp>
        <p:nvSpPr>
          <p:cNvPr id="5" name="Footer Placeholder 4"/>
          <p:cNvSpPr>
            <a:spLocks noGrp="1"/>
          </p:cNvSpPr>
          <p:nvPr>
            <p:ph type="ftr" sz="quarter" idx="14"/>
          </p:nvPr>
        </p:nvSpPr>
        <p:spPr bwMode="gray"/>
        <p:txBody>
          <a:bodyPr/>
          <a:lstStyle/>
          <a:p>
            <a:r>
              <a:rPr lang="en-US" noProof="0"/>
              <a:t>Oerlikon Success Statements - Descriptors</a:t>
            </a:r>
          </a:p>
        </p:txBody>
      </p:sp>
      <p:sp>
        <p:nvSpPr>
          <p:cNvPr id="6" name="Slide Number Placeholder 5"/>
          <p:cNvSpPr>
            <a:spLocks noGrp="1"/>
          </p:cNvSpPr>
          <p:nvPr>
            <p:ph type="sldNum" sz="quarter" idx="15"/>
          </p:nvPr>
        </p:nvSpPr>
        <p:spPr bwMode="gray"/>
        <p:txBody>
          <a:bodyPr/>
          <a:lstStyle/>
          <a:p>
            <a:r>
              <a:rPr lang="en-US" noProof="0"/>
              <a:t>Page </a:t>
            </a:r>
            <a:fld id="{D126E9C2-5A98-4FED-83CF-BD978A28F274}" type="slidenum">
              <a:rPr lang="en-US" noProof="0" smtClean="0"/>
              <a:pPr/>
              <a:t>‹#›</a:t>
            </a:fld>
            <a:endParaRPr lang="en-US" noProof="0"/>
          </a:p>
        </p:txBody>
      </p:sp>
    </p:spTree>
    <p:extLst>
      <p:ext uri="{BB962C8B-B14F-4D97-AF65-F5344CB8AC3E}">
        <p14:creationId xmlns:p14="http://schemas.microsoft.com/office/powerpoint/2010/main" val="31159080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288" y="107158"/>
            <a:ext cx="6481762" cy="682226"/>
          </a:xfrm>
        </p:spPr>
        <p:txBody>
          <a:bodyPr/>
          <a:lstStyle/>
          <a:p>
            <a:r>
              <a:rPr lang="en-US"/>
              <a:t>Click to edit Master title style</a:t>
            </a:r>
            <a:endParaRPr lang="en-US" noProof="0"/>
          </a:p>
        </p:txBody>
      </p:sp>
      <p:sp>
        <p:nvSpPr>
          <p:cNvPr id="10" name="Textplatzhalter 9"/>
          <p:cNvSpPr>
            <a:spLocks noGrp="1"/>
          </p:cNvSpPr>
          <p:nvPr>
            <p:ph type="body" sz="quarter" idx="12" hasCustomPrompt="1"/>
          </p:nvPr>
        </p:nvSpPr>
        <p:spPr bwMode="gray">
          <a:xfrm>
            <a:off x="395288" y="789385"/>
            <a:ext cx="8350406" cy="3942159"/>
          </a:xfrm>
        </p:spPr>
        <p:txBody>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
        <p:nvSpPr>
          <p:cNvPr id="4" name="Date Placeholder 3"/>
          <p:cNvSpPr>
            <a:spLocks noGrp="1"/>
          </p:cNvSpPr>
          <p:nvPr>
            <p:ph type="dt" sz="half" idx="13"/>
          </p:nvPr>
        </p:nvSpPr>
        <p:spPr bwMode="gray"/>
        <p:txBody>
          <a:bodyPr/>
          <a:lstStyle/>
          <a:p>
            <a:endParaRPr lang="en-US" noProof="0"/>
          </a:p>
        </p:txBody>
      </p:sp>
      <p:sp>
        <p:nvSpPr>
          <p:cNvPr id="5" name="Footer Placeholder 4"/>
          <p:cNvSpPr>
            <a:spLocks noGrp="1"/>
          </p:cNvSpPr>
          <p:nvPr>
            <p:ph type="ftr" sz="quarter" idx="14"/>
          </p:nvPr>
        </p:nvSpPr>
        <p:spPr bwMode="gray"/>
        <p:txBody>
          <a:bodyPr/>
          <a:lstStyle/>
          <a:p>
            <a:r>
              <a:rPr lang="en-US" noProof="0"/>
              <a:t>Oerlikon Success Statements - Descriptors</a:t>
            </a:r>
          </a:p>
        </p:txBody>
      </p:sp>
      <p:sp>
        <p:nvSpPr>
          <p:cNvPr id="6" name="Slide Number Placeholder 5"/>
          <p:cNvSpPr>
            <a:spLocks noGrp="1"/>
          </p:cNvSpPr>
          <p:nvPr>
            <p:ph type="sldNum" sz="quarter" idx="15"/>
          </p:nvPr>
        </p:nvSpPr>
        <p:spPr bwMode="gray"/>
        <p:txBody>
          <a:bodyPr/>
          <a:lstStyle/>
          <a:p>
            <a:r>
              <a:rPr lang="en-US" noProof="0"/>
              <a:t>Page </a:t>
            </a:r>
            <a:fld id="{D126E9C2-5A98-4FED-83CF-BD978A28F274}" type="slidenum">
              <a:rPr lang="en-US" noProof="0" smtClean="0"/>
              <a:pPr/>
              <a:t>‹#›</a:t>
            </a:fld>
            <a:endParaRPr lang="en-US" noProof="0"/>
          </a:p>
        </p:txBody>
      </p:sp>
    </p:spTree>
    <p:extLst>
      <p:ext uri="{BB962C8B-B14F-4D97-AF65-F5344CB8AC3E}">
        <p14:creationId xmlns:p14="http://schemas.microsoft.com/office/powerpoint/2010/main" val="23050791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9475"/>
            <a:ext cx="8426450" cy="3816349"/>
          </a:xfrm>
        </p:spPr>
        <p:txBody>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
        <p:nvSpPr>
          <p:cNvPr id="7" name="Date Placeholder 6"/>
          <p:cNvSpPr>
            <a:spLocks noGrp="1"/>
          </p:cNvSpPr>
          <p:nvPr>
            <p:ph type="dt" sz="half" idx="13"/>
          </p:nvPr>
        </p:nvSpPr>
        <p:spPr/>
        <p:txBody>
          <a:bodyPr/>
          <a:lstStyle/>
          <a:p>
            <a:endParaRPr lang="en-US" noProof="0"/>
          </a:p>
        </p:txBody>
      </p:sp>
      <p:sp>
        <p:nvSpPr>
          <p:cNvPr id="8" name="Footer Placeholder 7"/>
          <p:cNvSpPr>
            <a:spLocks noGrp="1"/>
          </p:cNvSpPr>
          <p:nvPr>
            <p:ph type="ftr" sz="quarter" idx="14"/>
          </p:nvPr>
        </p:nvSpPr>
        <p:spPr/>
        <p:txBody>
          <a:bodyPr/>
          <a:lstStyle/>
          <a:p>
            <a:r>
              <a:rPr lang="en-US" noProof="0"/>
              <a:t>Oerlikon Success Statements - Descriptors</a:t>
            </a:r>
          </a:p>
        </p:txBody>
      </p:sp>
      <p:sp>
        <p:nvSpPr>
          <p:cNvPr id="9" name="Slide Number Placeholder 8"/>
          <p:cNvSpPr>
            <a:spLocks noGrp="1"/>
          </p:cNvSpPr>
          <p:nvPr>
            <p:ph type="sldNum" sz="quarter" idx="15"/>
          </p:nvPr>
        </p:nvSpPr>
        <p:spPr/>
        <p:txBody>
          <a:bodyPr/>
          <a:lstStyle/>
          <a:p>
            <a:r>
              <a:rPr lang="en-US" noProof="0"/>
              <a:t>Page </a:t>
            </a:r>
            <a:fld id="{D126E9C2-5A98-4FED-83CF-BD978A28F274}" type="slidenum">
              <a:rPr lang="en-US" noProof="0" smtClean="0"/>
              <a:pPr/>
              <a:t>‹#›</a:t>
            </a:fld>
            <a:endParaRPr lang="en-US" noProof="0"/>
          </a:p>
        </p:txBody>
      </p:sp>
      <p:sp>
        <p:nvSpPr>
          <p:cNvPr id="11" name="Title 10"/>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27956984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7492"/>
            <a:ext cx="4105275" cy="3816000"/>
          </a:xfrm>
        </p:spPr>
        <p:txBody>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
        <p:nvSpPr>
          <p:cNvPr id="4" name="Date Placeholder 3"/>
          <p:cNvSpPr>
            <a:spLocks noGrp="1"/>
          </p:cNvSpPr>
          <p:nvPr>
            <p:ph type="dt" sz="half" idx="14"/>
          </p:nvPr>
        </p:nvSpPr>
        <p:spPr/>
        <p:txBody>
          <a:bodyPr/>
          <a:lstStyle/>
          <a:p>
            <a:endParaRPr lang="en-US"/>
          </a:p>
        </p:txBody>
      </p:sp>
      <p:sp>
        <p:nvSpPr>
          <p:cNvPr id="5" name="Footer Placeholder 4"/>
          <p:cNvSpPr>
            <a:spLocks noGrp="1"/>
          </p:cNvSpPr>
          <p:nvPr>
            <p:ph type="ftr" sz="quarter" idx="15"/>
          </p:nvPr>
        </p:nvSpPr>
        <p:spPr/>
        <p:txBody>
          <a:bodyPr/>
          <a:lstStyle/>
          <a:p>
            <a:r>
              <a:rPr lang="en-US"/>
              <a:t>Oerlikon Success Statements - Descriptors</a:t>
            </a:r>
          </a:p>
        </p:txBody>
      </p:sp>
      <p:sp>
        <p:nvSpPr>
          <p:cNvPr id="9" name="Slide Number Placeholder 8"/>
          <p:cNvSpPr>
            <a:spLocks noGrp="1"/>
          </p:cNvSpPr>
          <p:nvPr>
            <p:ph type="sldNum" sz="quarter" idx="16"/>
          </p:nvPr>
        </p:nvSpPr>
        <p:spPr/>
        <p:txBody>
          <a:bodyPr/>
          <a:lstStyle/>
          <a:p>
            <a:r>
              <a:rPr lang="en-US"/>
              <a:t>Page </a:t>
            </a:r>
            <a:fld id="{D126E9C2-5A98-4FED-83CF-BD978A28F274}" type="slidenum">
              <a:rPr lang="en-US" smtClean="0"/>
              <a:pPr/>
              <a:t>‹#›</a:t>
            </a:fld>
            <a:endParaRPr lang="en-US"/>
          </a:p>
        </p:txBody>
      </p:sp>
      <p:sp>
        <p:nvSpPr>
          <p:cNvPr id="11" name="Title 10"/>
          <p:cNvSpPr>
            <a:spLocks noGrp="1"/>
          </p:cNvSpPr>
          <p:nvPr>
            <p:ph type="title"/>
          </p:nvPr>
        </p:nvSpPr>
        <p:spPr/>
        <p:txBody>
          <a:bodyPr/>
          <a:lstStyle/>
          <a:p>
            <a:r>
              <a:rPr lang="de-DE"/>
              <a:t>Titelmasterformat durch Klicken bearbeiten</a:t>
            </a:r>
            <a:endParaRPr lang="en-US"/>
          </a:p>
        </p:txBody>
      </p:sp>
      <p:sp>
        <p:nvSpPr>
          <p:cNvPr id="12" name="Textplatzhalter 9"/>
          <p:cNvSpPr>
            <a:spLocks noGrp="1"/>
          </p:cNvSpPr>
          <p:nvPr>
            <p:ph type="body" sz="quarter" idx="17" hasCustomPrompt="1"/>
          </p:nvPr>
        </p:nvSpPr>
        <p:spPr bwMode="gray">
          <a:xfrm>
            <a:off x="4679949" y="877492"/>
            <a:ext cx="4105275" cy="3816000"/>
          </a:xfrm>
        </p:spPr>
        <p:txBody>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Tree>
    <p:extLst>
      <p:ext uri="{BB962C8B-B14F-4D97-AF65-F5344CB8AC3E}">
        <p14:creationId xmlns:p14="http://schemas.microsoft.com/office/powerpoint/2010/main" val="8623306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1" name="Textplatzhalter 9"/>
          <p:cNvSpPr>
            <a:spLocks noGrp="1"/>
          </p:cNvSpPr>
          <p:nvPr>
            <p:ph type="body" sz="quarter" idx="12" hasCustomPrompt="1"/>
          </p:nvPr>
        </p:nvSpPr>
        <p:spPr bwMode="gray">
          <a:xfrm>
            <a:off x="358775" y="877492"/>
            <a:ext cx="2665413" cy="3816000"/>
          </a:xfrm>
        </p:spPr>
        <p:txBody>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
        <p:nvSpPr>
          <p:cNvPr id="4" name="Date Placeholder 3"/>
          <p:cNvSpPr>
            <a:spLocks noGrp="1"/>
          </p:cNvSpPr>
          <p:nvPr>
            <p:ph type="dt" sz="half" idx="13"/>
          </p:nvPr>
        </p:nvSpPr>
        <p:spPr/>
        <p:txBody>
          <a:bodyPr/>
          <a:lstStyle/>
          <a:p>
            <a:endParaRPr lang="en-US"/>
          </a:p>
        </p:txBody>
      </p:sp>
      <p:sp>
        <p:nvSpPr>
          <p:cNvPr id="5" name="Footer Placeholder 4"/>
          <p:cNvSpPr>
            <a:spLocks noGrp="1"/>
          </p:cNvSpPr>
          <p:nvPr>
            <p:ph type="ftr" sz="quarter" idx="14"/>
          </p:nvPr>
        </p:nvSpPr>
        <p:spPr/>
        <p:txBody>
          <a:bodyPr/>
          <a:lstStyle/>
          <a:p>
            <a:r>
              <a:rPr lang="en-US"/>
              <a:t>Oerlikon Success Statements - Descriptors</a:t>
            </a:r>
          </a:p>
        </p:txBody>
      </p:sp>
      <p:sp>
        <p:nvSpPr>
          <p:cNvPr id="12" name="Slide Number Placeholder 11"/>
          <p:cNvSpPr>
            <a:spLocks noGrp="1"/>
          </p:cNvSpPr>
          <p:nvPr>
            <p:ph type="sldNum" sz="quarter" idx="15"/>
          </p:nvPr>
        </p:nvSpPr>
        <p:spPr/>
        <p:txBody>
          <a:bodyPr/>
          <a:lstStyle/>
          <a:p>
            <a:r>
              <a:rPr lang="en-US"/>
              <a:t>Page </a:t>
            </a:r>
            <a:fld id="{D126E9C2-5A98-4FED-83CF-BD978A28F274}" type="slidenum">
              <a:rPr lang="en-US" smtClean="0"/>
              <a:pPr/>
              <a:t>‹#›</a:t>
            </a:fld>
            <a:endParaRPr lang="en-US"/>
          </a:p>
        </p:txBody>
      </p:sp>
      <p:sp>
        <p:nvSpPr>
          <p:cNvPr id="13" name="Title 12"/>
          <p:cNvSpPr>
            <a:spLocks noGrp="1"/>
          </p:cNvSpPr>
          <p:nvPr>
            <p:ph type="title"/>
          </p:nvPr>
        </p:nvSpPr>
        <p:spPr/>
        <p:txBody>
          <a:bodyPr/>
          <a:lstStyle/>
          <a:p>
            <a:r>
              <a:rPr lang="de-DE"/>
              <a:t>Titelmasterformat durch Klicken bearbeiten</a:t>
            </a:r>
            <a:endParaRPr lang="en-US"/>
          </a:p>
        </p:txBody>
      </p:sp>
      <p:sp>
        <p:nvSpPr>
          <p:cNvPr id="14" name="Textplatzhalter 9"/>
          <p:cNvSpPr>
            <a:spLocks noGrp="1"/>
          </p:cNvSpPr>
          <p:nvPr>
            <p:ph type="body" sz="quarter" idx="16" hasCustomPrompt="1"/>
          </p:nvPr>
        </p:nvSpPr>
        <p:spPr bwMode="gray">
          <a:xfrm>
            <a:off x="3239612" y="877492"/>
            <a:ext cx="2665413" cy="3816000"/>
          </a:xfrm>
        </p:spPr>
        <p:txBody>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
        <p:nvSpPr>
          <p:cNvPr id="15" name="Textplatzhalter 9"/>
          <p:cNvSpPr>
            <a:spLocks noGrp="1"/>
          </p:cNvSpPr>
          <p:nvPr>
            <p:ph type="body" sz="quarter" idx="17" hasCustomPrompt="1"/>
          </p:nvPr>
        </p:nvSpPr>
        <p:spPr bwMode="gray">
          <a:xfrm>
            <a:off x="6120448" y="877492"/>
            <a:ext cx="2665413" cy="3816000"/>
          </a:xfrm>
        </p:spPr>
        <p:txBody>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Tree>
    <p:extLst>
      <p:ext uri="{BB962C8B-B14F-4D97-AF65-F5344CB8AC3E}">
        <p14:creationId xmlns:p14="http://schemas.microsoft.com/office/powerpoint/2010/main" val="22609927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 Text large">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9" name="Textplatzhalter 9"/>
          <p:cNvSpPr>
            <a:spLocks noGrp="1"/>
          </p:cNvSpPr>
          <p:nvPr>
            <p:ph type="body" sz="quarter" idx="16" hasCustomPrompt="1"/>
          </p:nvPr>
        </p:nvSpPr>
        <p:spPr bwMode="gray">
          <a:xfrm>
            <a:off x="3239135" y="877491"/>
            <a:ext cx="5546089" cy="3816000"/>
          </a:xfrm>
        </p:spPr>
        <p:txBody>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
        <p:nvSpPr>
          <p:cNvPr id="3" name="Title 2"/>
          <p:cNvSpPr>
            <a:spLocks noGrp="1"/>
          </p:cNvSpPr>
          <p:nvPr>
            <p:ph type="title"/>
          </p:nvPr>
        </p:nvSpPr>
        <p:spPr/>
        <p:txBody>
          <a:bodyPr/>
          <a:lstStyle/>
          <a:p>
            <a:r>
              <a:rPr lang="de-DE"/>
              <a:t>Titelmasterformat durch Klicken bearbeiten</a:t>
            </a:r>
            <a:endParaRPr lang="en-US"/>
          </a:p>
        </p:txBody>
      </p:sp>
      <p:sp>
        <p:nvSpPr>
          <p:cNvPr id="5" name="Date Placeholder 4"/>
          <p:cNvSpPr>
            <a:spLocks noGrp="1"/>
          </p:cNvSpPr>
          <p:nvPr>
            <p:ph type="dt" sz="half" idx="17"/>
          </p:nvPr>
        </p:nvSpPr>
        <p:spPr/>
        <p:txBody>
          <a:bodyPr/>
          <a:lstStyle/>
          <a:p>
            <a:endParaRPr lang="en-US"/>
          </a:p>
        </p:txBody>
      </p:sp>
      <p:sp>
        <p:nvSpPr>
          <p:cNvPr id="11" name="Footer Placeholder 10"/>
          <p:cNvSpPr>
            <a:spLocks noGrp="1"/>
          </p:cNvSpPr>
          <p:nvPr>
            <p:ph type="ftr" sz="quarter" idx="18"/>
          </p:nvPr>
        </p:nvSpPr>
        <p:spPr/>
        <p:txBody>
          <a:bodyPr/>
          <a:lstStyle/>
          <a:p>
            <a:r>
              <a:rPr lang="en-US"/>
              <a:t>Oerlikon Success Statements - Descriptors</a:t>
            </a:r>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a:p>
        </p:txBody>
      </p:sp>
    </p:spTree>
    <p:extLst>
      <p:ext uri="{BB962C8B-B14F-4D97-AF65-F5344CB8AC3E}">
        <p14:creationId xmlns:p14="http://schemas.microsoft.com/office/powerpoint/2010/main" val="11871273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 Text med.">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1" name="Textplatzhalter 9"/>
          <p:cNvSpPr>
            <a:spLocks noGrp="1"/>
          </p:cNvSpPr>
          <p:nvPr>
            <p:ph type="body" sz="quarter" idx="16" hasCustomPrompt="1"/>
          </p:nvPr>
        </p:nvSpPr>
        <p:spPr bwMode="gray">
          <a:xfrm>
            <a:off x="4679950" y="877491"/>
            <a:ext cx="4105274" cy="3816000"/>
          </a:xfrm>
        </p:spPr>
        <p:txBody>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
        <p:nvSpPr>
          <p:cNvPr id="4" name="Date Placeholder 3"/>
          <p:cNvSpPr>
            <a:spLocks noGrp="1"/>
          </p:cNvSpPr>
          <p:nvPr>
            <p:ph type="dt" sz="half" idx="17"/>
          </p:nvPr>
        </p:nvSpPr>
        <p:spPr/>
        <p:txBody>
          <a:bodyPr/>
          <a:lstStyle/>
          <a:p>
            <a:endParaRPr lang="en-US"/>
          </a:p>
        </p:txBody>
      </p:sp>
      <p:sp>
        <p:nvSpPr>
          <p:cNvPr id="5" name="Footer Placeholder 4"/>
          <p:cNvSpPr>
            <a:spLocks noGrp="1"/>
          </p:cNvSpPr>
          <p:nvPr>
            <p:ph type="ftr" sz="quarter" idx="18"/>
          </p:nvPr>
        </p:nvSpPr>
        <p:spPr/>
        <p:txBody>
          <a:bodyPr/>
          <a:lstStyle/>
          <a:p>
            <a:r>
              <a:rPr lang="en-US"/>
              <a:t>Oerlikon Success Statements - Descriptors</a:t>
            </a:r>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a:t>
            </a:fld>
            <a:endParaRPr lang="en-US"/>
          </a:p>
        </p:txBody>
      </p:sp>
      <p:sp>
        <p:nvSpPr>
          <p:cNvPr id="13" name="Title 12"/>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28700065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 Text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r>
              <a:rPr lang="en-US"/>
              <a:t>Oerlikon Success Statements - Descriptors</a:t>
            </a:r>
          </a:p>
        </p:txBody>
      </p:sp>
      <p:sp>
        <p:nvSpPr>
          <p:cNvPr id="8" name="Slide Number Placeholder 7"/>
          <p:cNvSpPr>
            <a:spLocks noGrp="1"/>
          </p:cNvSpPr>
          <p:nvPr>
            <p:ph type="sldNum" sz="quarter" idx="12"/>
          </p:nvPr>
        </p:nvSpPr>
        <p:spPr/>
        <p:txBody>
          <a:bodyPr/>
          <a:lstStyle/>
          <a:p>
            <a:r>
              <a:rPr lang="en-US"/>
              <a:t>Page </a:t>
            </a:r>
            <a:fld id="{D126E9C2-5A98-4FED-83CF-BD978A28F274}" type="slidenum">
              <a:rPr lang="en-US" smtClean="0"/>
              <a:pPr/>
              <a:t>‹#›</a:t>
            </a:fld>
            <a:endParaRPr lang="en-US"/>
          </a:p>
        </p:txBody>
      </p:sp>
      <p:sp>
        <p:nvSpPr>
          <p:cNvPr id="11" name="Title 10"/>
          <p:cNvSpPr>
            <a:spLocks noGrp="1"/>
          </p:cNvSpPr>
          <p:nvPr>
            <p:ph type="title"/>
          </p:nvPr>
        </p:nvSpPr>
        <p:spPr/>
        <p:txBody>
          <a:bodyPr/>
          <a:lstStyle/>
          <a:p>
            <a:r>
              <a:rPr lang="de-DE"/>
              <a:t>Titelmasterformat durch Klicken bearbeiten</a:t>
            </a:r>
            <a:endParaRPr lang="en-US"/>
          </a:p>
        </p:txBody>
      </p:sp>
      <p:sp>
        <p:nvSpPr>
          <p:cNvPr id="12" name="Picture Placeholder 6"/>
          <p:cNvSpPr>
            <a:spLocks noGrp="1"/>
          </p:cNvSpPr>
          <p:nvPr>
            <p:ph type="pic" sz="quarter" idx="13"/>
          </p:nvPr>
        </p:nvSpPr>
        <p:spPr bwMode="gray">
          <a:xfrm>
            <a:off x="358775" y="877491"/>
            <a:ext cx="5545137" cy="3816002"/>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3" name="Textplatzhalter 9"/>
          <p:cNvSpPr>
            <a:spLocks noGrp="1"/>
          </p:cNvSpPr>
          <p:nvPr>
            <p:ph type="body" sz="quarter" idx="16" hasCustomPrompt="1"/>
          </p:nvPr>
        </p:nvSpPr>
        <p:spPr bwMode="gray">
          <a:xfrm>
            <a:off x="6119812" y="877491"/>
            <a:ext cx="2665411" cy="3816000"/>
          </a:xfrm>
        </p:spPr>
        <p:txBody>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Tree>
    <p:extLst>
      <p:ext uri="{BB962C8B-B14F-4D97-AF65-F5344CB8AC3E}">
        <p14:creationId xmlns:p14="http://schemas.microsoft.com/office/powerpoint/2010/main" val="21237084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 Detail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Oerlikon Success Statements - Descriptors</a:t>
            </a:r>
          </a:p>
        </p:txBody>
      </p:sp>
      <p:sp>
        <p:nvSpPr>
          <p:cNvPr id="9" name="Slide Number Placeholder 8"/>
          <p:cNvSpPr>
            <a:spLocks noGrp="1"/>
          </p:cNvSpPr>
          <p:nvPr>
            <p:ph type="sldNum" sz="quarter" idx="12"/>
          </p:nvPr>
        </p:nvSpPr>
        <p:spPr/>
        <p:txBody>
          <a:bodyPr/>
          <a:lstStyle/>
          <a:p>
            <a:r>
              <a:rPr lang="en-US"/>
              <a:t>Page </a:t>
            </a:r>
            <a:fld id="{D126E9C2-5A98-4FED-83CF-BD978A28F274}" type="slidenum">
              <a:rPr lang="en-US" smtClean="0"/>
              <a:pPr/>
              <a:t>‹#›</a:t>
            </a:fld>
            <a:endParaRPr lang="en-US"/>
          </a:p>
        </p:txBody>
      </p:sp>
      <p:sp>
        <p:nvSpPr>
          <p:cNvPr id="11" name="Title 10"/>
          <p:cNvSpPr>
            <a:spLocks noGrp="1"/>
          </p:cNvSpPr>
          <p:nvPr>
            <p:ph type="title"/>
          </p:nvPr>
        </p:nvSpPr>
        <p:spPr/>
        <p:txBody>
          <a:bodyPr/>
          <a:lstStyle/>
          <a:p>
            <a:r>
              <a:rPr lang="de-DE"/>
              <a:t>Titelmasterformat durch Klicken bearbeiten</a:t>
            </a:r>
            <a:endParaRPr lang="en-US"/>
          </a:p>
        </p:txBody>
      </p:sp>
      <p:sp>
        <p:nvSpPr>
          <p:cNvPr id="12" name="Picture Placeholder 6"/>
          <p:cNvSpPr>
            <a:spLocks noGrp="1"/>
          </p:cNvSpPr>
          <p:nvPr>
            <p:ph type="pic" sz="quarter" idx="13"/>
          </p:nvPr>
        </p:nvSpPr>
        <p:spPr bwMode="gray">
          <a:xfrm>
            <a:off x="358776" y="877491"/>
            <a:ext cx="6626224" cy="3816002"/>
          </a:xfrm>
          <a:solidFill>
            <a:schemeClr val="tx2"/>
          </a:solidFill>
        </p:spPr>
        <p:txBody>
          <a:bodyPr anchor="ctr"/>
          <a:lstStyle>
            <a:lvl1pPr algn="ctr">
              <a:defRPr i="1"/>
            </a:lvl1pPr>
          </a:lstStyle>
          <a:p>
            <a:r>
              <a:rPr lang="de-DE" noProof="0"/>
              <a:t>Bild durch Klicken auf Symbol hinzufügen</a:t>
            </a:r>
            <a:endParaRPr lang="en-US" noProof="0"/>
          </a:p>
        </p:txBody>
      </p:sp>
      <p:sp>
        <p:nvSpPr>
          <p:cNvPr id="13" name="Textplatzhalter 9"/>
          <p:cNvSpPr>
            <a:spLocks noGrp="1"/>
          </p:cNvSpPr>
          <p:nvPr>
            <p:ph type="body" sz="quarter" idx="16" hasCustomPrompt="1"/>
          </p:nvPr>
        </p:nvSpPr>
        <p:spPr bwMode="gray">
          <a:xfrm>
            <a:off x="6985000" y="877491"/>
            <a:ext cx="1800224" cy="3816000"/>
          </a:xfrm>
        </p:spPr>
        <p:txBody>
          <a:bodyPr lIns="144000"/>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Tree>
    <p:extLst>
      <p:ext uri="{BB962C8B-B14F-4D97-AF65-F5344CB8AC3E}">
        <p14:creationId xmlns:p14="http://schemas.microsoft.com/office/powerpoint/2010/main" val="38932402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6"/>
            </p:custDataLst>
            <p:extLst>
              <p:ext uri="{D42A27DB-BD31-4B8C-83A1-F6EECF244321}">
                <p14:modId xmlns:p14="http://schemas.microsoft.com/office/powerpoint/2010/main" val="2632726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5" name="think-cell Slide" r:id="rId27" imgW="306" imgH="306" progId="TCLayout.ActiveDocument.1">
                  <p:embed/>
                </p:oleObj>
              </mc:Choice>
              <mc:Fallback>
                <p:oleObj name="think-cell Slide" r:id="rId27" imgW="306" imgH="306" progId="TCLayout.ActiveDocument.1">
                  <p:embed/>
                  <p:pic>
                    <p:nvPicPr>
                      <p:cNvPr id="7" name="Object 6" hidden="1"/>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bwMode="gray">
          <a:xfrm>
            <a:off x="358775" y="185326"/>
            <a:ext cx="6622257" cy="692165"/>
          </a:xfrm>
          <a:prstGeom prst="rect">
            <a:avLst/>
          </a:prstGeom>
        </p:spPr>
        <p:txBody>
          <a:bodyPr vert="horz" lIns="0" tIns="0" rIns="0" bIns="0" rtlCol="0" anchor="t">
            <a:noAutofit/>
          </a:bodyPr>
          <a:lstStyle/>
          <a:p>
            <a:r>
              <a:rPr lang="de-DE"/>
              <a:t>Titelmasterformat durch Klicken bearbeiten</a:t>
            </a:r>
            <a:endParaRPr lang="en-US" noProof="0"/>
          </a:p>
        </p:txBody>
      </p:sp>
      <p:sp>
        <p:nvSpPr>
          <p:cNvPr id="3" name="Textplatzhalter 2"/>
          <p:cNvSpPr>
            <a:spLocks noGrp="1"/>
          </p:cNvSpPr>
          <p:nvPr>
            <p:ph type="body" idx="1"/>
          </p:nvPr>
        </p:nvSpPr>
        <p:spPr bwMode="gray">
          <a:xfrm>
            <a:off x="358775" y="877491"/>
            <a:ext cx="8426449" cy="3818495"/>
          </a:xfrm>
          <a:prstGeom prst="rect">
            <a:avLst/>
          </a:prstGeom>
        </p:spPr>
        <p:txBody>
          <a:bodyPr vert="horz" lIns="0" tIns="0" rIns="0" bIns="0" rtlCol="0">
            <a:noAutofit/>
          </a:bodyPr>
          <a:lstStyle/>
          <a:p>
            <a:pPr lvl="0"/>
            <a:r>
              <a:rPr lang="en-US" noProof="0"/>
              <a:t>Write your text</a:t>
            </a:r>
          </a:p>
          <a:p>
            <a:pPr lvl="1"/>
            <a:r>
              <a:rPr lang="en-US" noProof="0"/>
              <a:t>2nd text layer</a:t>
            </a:r>
          </a:p>
          <a:p>
            <a:pPr lvl="2"/>
            <a:r>
              <a:rPr lang="en-US" noProof="0"/>
              <a:t>3rd text layer</a:t>
            </a:r>
          </a:p>
          <a:p>
            <a:pPr lvl="3"/>
            <a:r>
              <a:rPr lang="en-US" noProof="0"/>
              <a:t>4th text layer</a:t>
            </a:r>
          </a:p>
          <a:p>
            <a:pPr lvl="4"/>
            <a:r>
              <a:rPr lang="en-US" noProof="0"/>
              <a:t>5th text layer</a:t>
            </a:r>
          </a:p>
          <a:p>
            <a:pPr lvl="5"/>
            <a:r>
              <a:rPr lang="en-US" noProof="0"/>
              <a:t>6th text layer</a:t>
            </a:r>
          </a:p>
          <a:p>
            <a:pPr lvl="6"/>
            <a:r>
              <a:rPr lang="en-US" noProof="0"/>
              <a:t>7th text layer</a:t>
            </a:r>
          </a:p>
          <a:p>
            <a:pPr lvl="7"/>
            <a:r>
              <a:rPr lang="en-US" noProof="0"/>
              <a:t>8th text layer</a:t>
            </a:r>
          </a:p>
          <a:p>
            <a:pPr lvl="8"/>
            <a:r>
              <a:rPr lang="en-US" noProof="0"/>
              <a:t>9th text layer</a:t>
            </a:r>
          </a:p>
        </p:txBody>
      </p:sp>
      <p:sp>
        <p:nvSpPr>
          <p:cNvPr id="5" name="Fußzeilenplatzhalter 4"/>
          <p:cNvSpPr>
            <a:spLocks noGrp="1"/>
          </p:cNvSpPr>
          <p:nvPr>
            <p:ph type="ftr" sz="quarter" idx="3"/>
          </p:nvPr>
        </p:nvSpPr>
        <p:spPr bwMode="gray">
          <a:xfrm>
            <a:off x="1043744" y="4911725"/>
            <a:ext cx="6838988" cy="104378"/>
          </a:xfrm>
          <a:prstGeom prst="rect">
            <a:avLst/>
          </a:prstGeom>
        </p:spPr>
        <p:txBody>
          <a:bodyPr vert="horz" lIns="0" tIns="0" rIns="0" bIns="0" rtlCol="0" anchor="b"/>
          <a:lstStyle>
            <a:lvl1pPr algn="l">
              <a:defRPr sz="700">
                <a:solidFill>
                  <a:schemeClr val="tx1"/>
                </a:solidFill>
              </a:defRPr>
            </a:lvl1pPr>
          </a:lstStyle>
          <a:p>
            <a:r>
              <a:rPr lang="en-US"/>
              <a:t>Oerlikon Success Statements - Descriptors</a:t>
            </a:r>
          </a:p>
        </p:txBody>
      </p:sp>
      <p:sp>
        <p:nvSpPr>
          <p:cNvPr id="6" name="Foliennummernplatzhalter 5"/>
          <p:cNvSpPr>
            <a:spLocks noGrp="1"/>
          </p:cNvSpPr>
          <p:nvPr>
            <p:ph type="sldNum" sz="quarter" idx="4"/>
          </p:nvPr>
        </p:nvSpPr>
        <p:spPr bwMode="gray">
          <a:xfrm>
            <a:off x="359532" y="4911726"/>
            <a:ext cx="684212" cy="103188"/>
          </a:xfrm>
          <a:prstGeom prst="rect">
            <a:avLst/>
          </a:prstGeom>
        </p:spPr>
        <p:txBody>
          <a:bodyPr vert="horz" lIns="0" tIns="0" rIns="0" bIns="0" rtlCol="0" anchor="b"/>
          <a:lstStyle>
            <a:lvl1pPr algn="l">
              <a:defRPr sz="700">
                <a:solidFill>
                  <a:schemeClr val="tx1"/>
                </a:solidFill>
              </a:defRPr>
            </a:lvl1pPr>
          </a:lstStyle>
          <a:p>
            <a:r>
              <a:rPr lang="en-US"/>
              <a:t>Page </a:t>
            </a:r>
            <a:fld id="{D126E9C2-5A98-4FED-83CF-BD978A28F274}" type="slidenum">
              <a:rPr lang="en-US" smtClean="0"/>
              <a:pPr/>
              <a:t>‹#›</a:t>
            </a:fld>
            <a:endParaRPr lang="en-US"/>
          </a:p>
        </p:txBody>
      </p:sp>
      <p:sp>
        <p:nvSpPr>
          <p:cNvPr id="4" name="Date Placeholder 3"/>
          <p:cNvSpPr>
            <a:spLocks noGrp="1"/>
          </p:cNvSpPr>
          <p:nvPr>
            <p:ph type="dt" sz="half" idx="2"/>
          </p:nvPr>
        </p:nvSpPr>
        <p:spPr bwMode="gray">
          <a:xfrm>
            <a:off x="7882732" y="4911725"/>
            <a:ext cx="902492" cy="108000"/>
          </a:xfrm>
          <a:prstGeom prst="rect">
            <a:avLst/>
          </a:prstGeom>
        </p:spPr>
        <p:txBody>
          <a:bodyPr vert="horz" lIns="0" tIns="0" rIns="0" bIns="0" rtlCol="0" anchor="b"/>
          <a:lstStyle>
            <a:lvl1pPr marL="0" algn="r" defTabSz="914400" rtl="0" eaLnBrk="1" latinLnBrk="0" hangingPunct="1">
              <a:defRPr lang="en-US" sz="700" kern="1200" smtClean="0">
                <a:solidFill>
                  <a:schemeClr val="tx1"/>
                </a:solidFill>
                <a:latin typeface="+mn-lt"/>
                <a:ea typeface="+mn-ea"/>
                <a:cs typeface="+mn-cs"/>
              </a:defRPr>
            </a:lvl1pPr>
          </a:lstStyle>
          <a:p>
            <a:endParaRPr lang="en-US"/>
          </a:p>
        </p:txBody>
      </p:sp>
      <p:sp>
        <p:nvSpPr>
          <p:cNvPr id="113" name="Text Box 16"/>
          <p:cNvSpPr txBox="1">
            <a:spLocks noChangeArrowheads="1"/>
          </p:cNvSpPr>
          <p:nvPr/>
        </p:nvSpPr>
        <p:spPr bwMode="gray">
          <a:xfrm>
            <a:off x="419100" y="-142875"/>
            <a:ext cx="2782888" cy="12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a:ln>
                  <a:noFill/>
                </a:ln>
                <a:solidFill>
                  <a:schemeClr val="bg2"/>
                </a:solidFill>
                <a:effectLst/>
                <a:uLnTx/>
                <a:uFillTx/>
                <a:latin typeface="Arial" pitchFamily="34" charset="0"/>
                <a:cs typeface="Arial" pitchFamily="34" charset="0"/>
              </a:rPr>
              <a:t>It's not allowed to change the master </a:t>
            </a:r>
          </a:p>
        </p:txBody>
      </p:sp>
      <p:sp>
        <p:nvSpPr>
          <p:cNvPr id="133" name="Text Box 116"/>
          <p:cNvSpPr txBox="1">
            <a:spLocks noChangeArrowheads="1"/>
          </p:cNvSpPr>
          <p:nvPr/>
        </p:nvSpPr>
        <p:spPr bwMode="gray">
          <a:xfrm>
            <a:off x="6985000" y="-134541"/>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safe space</a:t>
            </a:r>
          </a:p>
        </p:txBody>
      </p:sp>
      <p:grpSp>
        <p:nvGrpSpPr>
          <p:cNvPr id="14" name="Group 13"/>
          <p:cNvGrpSpPr/>
          <p:nvPr/>
        </p:nvGrpSpPr>
        <p:grpSpPr>
          <a:xfrm>
            <a:off x="-12700" y="-134541"/>
            <a:ext cx="9156700" cy="107156"/>
            <a:chOff x="-12700" y="-134541"/>
            <a:chExt cx="9156700" cy="107156"/>
          </a:xfrm>
        </p:grpSpPr>
        <p:sp>
          <p:nvSpPr>
            <p:cNvPr id="159" name="Line 110"/>
            <p:cNvSpPr>
              <a:spLocks noChangeShapeType="1"/>
            </p:cNvSpPr>
            <p:nvPr userDrawn="1"/>
          </p:nvSpPr>
          <p:spPr bwMode="gray">
            <a:xfrm rot="5400000">
              <a:off x="329605"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60" name="Line 111"/>
            <p:cNvSpPr>
              <a:spLocks noChangeShapeType="1"/>
            </p:cNvSpPr>
            <p:nvPr userDrawn="1"/>
          </p:nvSpPr>
          <p:spPr bwMode="gray">
            <a:xfrm rot="5400000">
              <a:off x="4436468"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61" name="Line 112"/>
            <p:cNvSpPr>
              <a:spLocks noChangeShapeType="1"/>
            </p:cNvSpPr>
            <p:nvPr userDrawn="1"/>
          </p:nvSpPr>
          <p:spPr bwMode="gray">
            <a:xfrm rot="5400000">
              <a:off x="46539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62" name="Line 113"/>
            <p:cNvSpPr>
              <a:spLocks noChangeShapeType="1"/>
            </p:cNvSpPr>
            <p:nvPr userDrawn="1"/>
          </p:nvSpPr>
          <p:spPr bwMode="gray">
            <a:xfrm rot="5400000">
              <a:off x="69542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63" name="Line 114"/>
            <p:cNvSpPr>
              <a:spLocks noChangeShapeType="1"/>
            </p:cNvSpPr>
            <p:nvPr userDrawn="1"/>
          </p:nvSpPr>
          <p:spPr bwMode="gray">
            <a:xfrm rot="5400000">
              <a:off x="78559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64" name="Line 115"/>
            <p:cNvSpPr>
              <a:spLocks noChangeShapeType="1"/>
            </p:cNvSpPr>
            <p:nvPr userDrawn="1"/>
          </p:nvSpPr>
          <p:spPr bwMode="gray">
            <a:xfrm rot="5400000">
              <a:off x="8757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65" name="Line 110"/>
            <p:cNvSpPr>
              <a:spLocks noChangeShapeType="1"/>
            </p:cNvSpPr>
            <p:nvPr userDrawn="1"/>
          </p:nvSpPr>
          <p:spPr bwMode="gray">
            <a:xfrm rot="5400000">
              <a:off x="29934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66" name="Line 110"/>
            <p:cNvSpPr>
              <a:spLocks noChangeShapeType="1"/>
            </p:cNvSpPr>
            <p:nvPr userDrawn="1"/>
          </p:nvSpPr>
          <p:spPr bwMode="gray">
            <a:xfrm rot="5400000">
              <a:off x="32093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67" name="Line 110"/>
            <p:cNvSpPr>
              <a:spLocks noChangeShapeType="1"/>
            </p:cNvSpPr>
            <p:nvPr userDrawn="1"/>
          </p:nvSpPr>
          <p:spPr bwMode="gray">
            <a:xfrm rot="5400000">
              <a:off x="58731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68" name="Line 110"/>
            <p:cNvSpPr>
              <a:spLocks noChangeShapeType="1"/>
            </p:cNvSpPr>
            <p:nvPr userDrawn="1"/>
          </p:nvSpPr>
          <p:spPr bwMode="gray">
            <a:xfrm rot="5400000">
              <a:off x="6090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43" name="Text Box 129"/>
            <p:cNvSpPr txBox="1">
              <a:spLocks noChangeArrowheads="1"/>
            </p:cNvSpPr>
            <p:nvPr userDrawn="1"/>
          </p:nvSpPr>
          <p:spPr bwMode="gray">
            <a:xfrm>
              <a:off x="79200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9,2</a:t>
              </a:r>
            </a:p>
          </p:txBody>
        </p:sp>
        <p:grpSp>
          <p:nvGrpSpPr>
            <p:cNvPr id="138" name="Group 118"/>
            <p:cNvGrpSpPr>
              <a:grpSpLocks/>
            </p:cNvGrpSpPr>
            <p:nvPr userDrawn="1"/>
          </p:nvGrpSpPr>
          <p:grpSpPr bwMode="gray">
            <a:xfrm>
              <a:off x="357188" y="-80963"/>
              <a:ext cx="8428038" cy="53578"/>
              <a:chOff x="225" y="-63"/>
              <a:chExt cx="5309" cy="45"/>
            </a:xfrm>
          </p:grpSpPr>
          <p:sp>
            <p:nvSpPr>
              <p:cNvPr id="149"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50"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51"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52"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53"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54"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55"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56"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57"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58"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grpSp>
        <p:sp>
          <p:nvSpPr>
            <p:cNvPr id="139" name="Text Box 125"/>
            <p:cNvSpPr txBox="1">
              <a:spLocks noChangeArrowheads="1"/>
            </p:cNvSpPr>
            <p:nvPr userDrawn="1"/>
          </p:nvSpPr>
          <p:spPr bwMode="gray">
            <a:xfrm>
              <a:off x="-1270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11,7</a:t>
              </a:r>
            </a:p>
          </p:txBody>
        </p:sp>
        <p:sp>
          <p:nvSpPr>
            <p:cNvPr id="140" name="Text Box 126"/>
            <p:cNvSpPr txBox="1">
              <a:spLocks noChangeArrowheads="1"/>
            </p:cNvSpPr>
            <p:nvPr userDrawn="1"/>
          </p:nvSpPr>
          <p:spPr bwMode="gray">
            <a:xfrm>
              <a:off x="410368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0,3</a:t>
              </a:r>
            </a:p>
          </p:txBody>
        </p:sp>
        <p:sp>
          <p:nvSpPr>
            <p:cNvPr id="141" name="Text Box 127"/>
            <p:cNvSpPr txBox="1">
              <a:spLocks noChangeArrowheads="1"/>
            </p:cNvSpPr>
            <p:nvPr userDrawn="1"/>
          </p:nvSpPr>
          <p:spPr bwMode="gray">
            <a:xfrm>
              <a:off x="46974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0,3</a:t>
              </a:r>
            </a:p>
          </p:txBody>
        </p:sp>
        <p:sp>
          <p:nvSpPr>
            <p:cNvPr id="142" name="Text Box 128"/>
            <p:cNvSpPr txBox="1">
              <a:spLocks noChangeArrowheads="1"/>
            </p:cNvSpPr>
            <p:nvPr userDrawn="1"/>
          </p:nvSpPr>
          <p:spPr bwMode="gray">
            <a:xfrm>
              <a:off x="88201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11,7</a:t>
              </a:r>
            </a:p>
          </p:txBody>
        </p:sp>
        <p:sp>
          <p:nvSpPr>
            <p:cNvPr id="144" name="Text Box 130"/>
            <p:cNvSpPr txBox="1">
              <a:spLocks noChangeArrowheads="1"/>
            </p:cNvSpPr>
            <p:nvPr userDrawn="1"/>
          </p:nvSpPr>
          <p:spPr bwMode="gray">
            <a:xfrm>
              <a:off x="66119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6,7</a:t>
              </a:r>
            </a:p>
          </p:txBody>
        </p:sp>
        <p:sp>
          <p:nvSpPr>
            <p:cNvPr id="145" name="Text Box 125"/>
            <p:cNvSpPr txBox="1">
              <a:spLocks noChangeArrowheads="1"/>
            </p:cNvSpPr>
            <p:nvPr userDrawn="1"/>
          </p:nvSpPr>
          <p:spPr bwMode="gray">
            <a:xfrm>
              <a:off x="2663825"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4,3</a:t>
              </a:r>
            </a:p>
          </p:txBody>
        </p:sp>
        <p:sp>
          <p:nvSpPr>
            <p:cNvPr id="146" name="Text Box 125"/>
            <p:cNvSpPr txBox="1">
              <a:spLocks noChangeArrowheads="1"/>
            </p:cNvSpPr>
            <p:nvPr userDrawn="1"/>
          </p:nvSpPr>
          <p:spPr bwMode="gray">
            <a:xfrm>
              <a:off x="32829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3,7</a:t>
              </a:r>
            </a:p>
          </p:txBody>
        </p:sp>
        <p:sp>
          <p:nvSpPr>
            <p:cNvPr id="147" name="Text Box 125"/>
            <p:cNvSpPr txBox="1">
              <a:spLocks noChangeArrowheads="1"/>
            </p:cNvSpPr>
            <p:nvPr userDrawn="1"/>
          </p:nvSpPr>
          <p:spPr bwMode="gray">
            <a:xfrm>
              <a:off x="55356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3,7</a:t>
              </a:r>
            </a:p>
          </p:txBody>
        </p:sp>
        <p:sp>
          <p:nvSpPr>
            <p:cNvPr id="148" name="Text Box 125"/>
            <p:cNvSpPr txBox="1">
              <a:spLocks noChangeArrowheads="1"/>
            </p:cNvSpPr>
            <p:nvPr userDrawn="1"/>
          </p:nvSpPr>
          <p:spPr bwMode="gray">
            <a:xfrm>
              <a:off x="61579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4,3</a:t>
              </a:r>
            </a:p>
          </p:txBody>
        </p:sp>
      </p:grpSp>
      <p:grpSp>
        <p:nvGrpSpPr>
          <p:cNvPr id="16" name="Group 15"/>
          <p:cNvGrpSpPr/>
          <p:nvPr/>
        </p:nvGrpSpPr>
        <p:grpSpPr>
          <a:xfrm>
            <a:off x="-981075" y="404813"/>
            <a:ext cx="952501" cy="4745831"/>
            <a:chOff x="-981075" y="404813"/>
            <a:chExt cx="952501" cy="4745831"/>
          </a:xfrm>
        </p:grpSpPr>
        <p:sp>
          <p:nvSpPr>
            <p:cNvPr id="271" name="Line 70"/>
            <p:cNvSpPr>
              <a:spLocks noChangeShapeType="1"/>
            </p:cNvSpPr>
            <p:nvPr userDrawn="1"/>
          </p:nvSpPr>
          <p:spPr bwMode="gray">
            <a:xfrm>
              <a:off x="-10001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72" name="Line 71"/>
            <p:cNvSpPr>
              <a:spLocks noChangeShapeType="1"/>
            </p:cNvSpPr>
            <p:nvPr userDrawn="1"/>
          </p:nvSpPr>
          <p:spPr bwMode="gray">
            <a:xfrm>
              <a:off x="-10001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73" name="Line 72"/>
            <p:cNvSpPr>
              <a:spLocks noChangeShapeType="1"/>
            </p:cNvSpPr>
            <p:nvPr userDrawn="1"/>
          </p:nvSpPr>
          <p:spPr bwMode="gray">
            <a:xfrm>
              <a:off x="-10001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74" name="Line 73"/>
            <p:cNvSpPr>
              <a:spLocks noChangeShapeType="1"/>
            </p:cNvSpPr>
            <p:nvPr userDrawn="1"/>
          </p:nvSpPr>
          <p:spPr bwMode="gray">
            <a:xfrm>
              <a:off x="-10001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75" name="Line 74"/>
            <p:cNvSpPr>
              <a:spLocks noChangeShapeType="1"/>
            </p:cNvSpPr>
            <p:nvPr userDrawn="1"/>
          </p:nvSpPr>
          <p:spPr bwMode="gray">
            <a:xfrm>
              <a:off x="-10001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76" name="Line 75"/>
            <p:cNvSpPr>
              <a:spLocks noChangeShapeType="1"/>
            </p:cNvSpPr>
            <p:nvPr userDrawn="1"/>
          </p:nvSpPr>
          <p:spPr bwMode="gray">
            <a:xfrm>
              <a:off x="-10001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18" name="Text Box 76"/>
            <p:cNvSpPr txBox="1">
              <a:spLocks noChangeArrowheads="1"/>
            </p:cNvSpPr>
            <p:nvPr userDrawn="1"/>
          </p:nvSpPr>
          <p:spPr bwMode="gray">
            <a:xfrm>
              <a:off x="-180975"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6,5</a:t>
              </a:r>
            </a:p>
          </p:txBody>
        </p:sp>
        <p:sp>
          <p:nvSpPr>
            <p:cNvPr id="119" name="Text Box 77"/>
            <p:cNvSpPr txBox="1">
              <a:spLocks noChangeArrowheads="1"/>
            </p:cNvSpPr>
            <p:nvPr userDrawn="1"/>
          </p:nvSpPr>
          <p:spPr bwMode="gray">
            <a:xfrm>
              <a:off x="-981075"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3,5</a:t>
              </a:r>
            </a:p>
          </p:txBody>
        </p:sp>
        <p:sp>
          <p:nvSpPr>
            <p:cNvPr id="120" name="Text Box 78"/>
            <p:cNvSpPr txBox="1">
              <a:spLocks noChangeArrowheads="1"/>
            </p:cNvSpPr>
            <p:nvPr userDrawn="1"/>
          </p:nvSpPr>
          <p:spPr bwMode="gray">
            <a:xfrm>
              <a:off x="-180975"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5,9</a:t>
              </a:r>
            </a:p>
          </p:txBody>
        </p:sp>
        <p:sp>
          <p:nvSpPr>
            <p:cNvPr id="121" name="Text Box 79"/>
            <p:cNvSpPr txBox="1">
              <a:spLocks noChangeArrowheads="1"/>
            </p:cNvSpPr>
            <p:nvPr userDrawn="1"/>
          </p:nvSpPr>
          <p:spPr bwMode="gray">
            <a:xfrm>
              <a:off x="-36036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6,8</a:t>
              </a:r>
            </a:p>
          </p:txBody>
        </p:sp>
        <p:sp>
          <p:nvSpPr>
            <p:cNvPr id="122" name="Text Box 80"/>
            <p:cNvSpPr txBox="1">
              <a:spLocks noChangeArrowheads="1"/>
            </p:cNvSpPr>
            <p:nvPr userDrawn="1"/>
          </p:nvSpPr>
          <p:spPr bwMode="gray">
            <a:xfrm>
              <a:off x="-36036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4,7</a:t>
              </a:r>
            </a:p>
          </p:txBody>
        </p:sp>
        <p:sp>
          <p:nvSpPr>
            <p:cNvPr id="123" name="Text Box 81"/>
            <p:cNvSpPr txBox="1">
              <a:spLocks noChangeArrowheads="1"/>
            </p:cNvSpPr>
            <p:nvPr userDrawn="1"/>
          </p:nvSpPr>
          <p:spPr bwMode="gray">
            <a:xfrm>
              <a:off x="-36036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6,0</a:t>
              </a:r>
            </a:p>
          </p:txBody>
        </p:sp>
        <p:sp>
          <p:nvSpPr>
            <p:cNvPr id="135" name="Text Box 76"/>
            <p:cNvSpPr txBox="1">
              <a:spLocks noChangeArrowheads="1"/>
            </p:cNvSpPr>
            <p:nvPr userDrawn="1"/>
          </p:nvSpPr>
          <p:spPr bwMode="gray">
            <a:xfrm>
              <a:off x="-981075"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source</a:t>
              </a:r>
            </a:p>
          </p:txBody>
        </p:sp>
        <p:sp>
          <p:nvSpPr>
            <p:cNvPr id="283" name="Text Box 76"/>
            <p:cNvSpPr txBox="1">
              <a:spLocks noChangeArrowheads="1"/>
            </p:cNvSpPr>
            <p:nvPr userDrawn="1"/>
          </p:nvSpPr>
          <p:spPr bwMode="gray">
            <a:xfrm>
              <a:off x="-981075"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footnote</a:t>
              </a:r>
            </a:p>
          </p:txBody>
        </p:sp>
        <p:sp>
          <p:nvSpPr>
            <p:cNvPr id="105" name="Text Box 132"/>
            <p:cNvSpPr txBox="1">
              <a:spLocks noChangeArrowheads="1"/>
            </p:cNvSpPr>
            <p:nvPr userDrawn="1"/>
          </p:nvSpPr>
          <p:spPr bwMode="gray">
            <a:xfrm>
              <a:off x="-36036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0,8</a:t>
              </a:r>
            </a:p>
          </p:txBody>
        </p:sp>
        <p:sp>
          <p:nvSpPr>
            <p:cNvPr id="106" name="Line 133"/>
            <p:cNvSpPr>
              <a:spLocks noChangeShapeType="1"/>
            </p:cNvSpPr>
            <p:nvPr userDrawn="1"/>
          </p:nvSpPr>
          <p:spPr bwMode="gray">
            <a:xfrm>
              <a:off x="-10001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07" name="Line 134"/>
            <p:cNvSpPr>
              <a:spLocks noChangeShapeType="1"/>
            </p:cNvSpPr>
            <p:nvPr userDrawn="1"/>
          </p:nvSpPr>
          <p:spPr bwMode="gray">
            <a:xfrm>
              <a:off x="-10001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08" name="Text Box 135"/>
            <p:cNvSpPr txBox="1">
              <a:spLocks noChangeArrowheads="1"/>
            </p:cNvSpPr>
            <p:nvPr userDrawn="1"/>
          </p:nvSpPr>
          <p:spPr bwMode="gray">
            <a:xfrm>
              <a:off x="-36036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0,4</a:t>
              </a:r>
            </a:p>
          </p:txBody>
        </p:sp>
      </p:grpSp>
      <p:sp>
        <p:nvSpPr>
          <p:cNvPr id="171" name="Text Box 77"/>
          <p:cNvSpPr txBox="1">
            <a:spLocks noChangeArrowheads="1"/>
          </p:cNvSpPr>
          <p:nvPr/>
        </p:nvSpPr>
        <p:spPr bwMode="auto">
          <a:xfrm>
            <a:off x="1131470" y="5177001"/>
            <a:ext cx="992259" cy="107722"/>
          </a:xfrm>
          <a:prstGeom prst="rect">
            <a:avLst/>
          </a:prstGeom>
          <a:noFill/>
          <a:ln w="9525" algn="ctr">
            <a:noFill/>
            <a:miter lim="800000"/>
            <a:headEnd/>
            <a:tailEnd/>
          </a:ln>
          <a:effectLst/>
        </p:spPr>
        <p:txBody>
          <a:bodyPr wrap="non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700" b="0" i="0" u="none" strike="noStrike" kern="0" cap="none" spc="0" normalizeH="0" baseline="0" noProof="0">
                <a:ln>
                  <a:noFill/>
                </a:ln>
                <a:solidFill>
                  <a:schemeClr val="tx1"/>
                </a:solidFill>
                <a:effectLst/>
                <a:uLnTx/>
                <a:uFillTx/>
              </a:rPr>
              <a:t>Version September 2016</a:t>
            </a:r>
          </a:p>
        </p:txBody>
      </p:sp>
      <p:sp>
        <p:nvSpPr>
          <p:cNvPr id="172" name="Freeform 7"/>
          <p:cNvSpPr>
            <a:spLocks noEditPoints="1"/>
          </p:cNvSpPr>
          <p:nvPr/>
        </p:nvSpPr>
        <p:spPr bwMode="gray">
          <a:xfrm>
            <a:off x="7884369" y="216875"/>
            <a:ext cx="899048" cy="192653"/>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rgbClr val="EB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183" name="Text Box 116"/>
          <p:cNvSpPr txBox="1">
            <a:spLocks noChangeArrowheads="1"/>
          </p:cNvSpPr>
          <p:nvPr/>
        </p:nvSpPr>
        <p:spPr bwMode="gray">
          <a:xfrm>
            <a:off x="6985000" y="5177686"/>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safe space</a:t>
            </a:r>
          </a:p>
        </p:txBody>
      </p:sp>
      <p:sp>
        <p:nvSpPr>
          <p:cNvPr id="185" name="Line 110"/>
          <p:cNvSpPr>
            <a:spLocks noChangeShapeType="1"/>
          </p:cNvSpPr>
          <p:nvPr userDrawn="1"/>
        </p:nvSpPr>
        <p:spPr bwMode="gray">
          <a:xfrm rot="5400000">
            <a:off x="329605"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86" name="Line 111"/>
          <p:cNvSpPr>
            <a:spLocks noChangeShapeType="1"/>
          </p:cNvSpPr>
          <p:nvPr userDrawn="1"/>
        </p:nvSpPr>
        <p:spPr bwMode="gray">
          <a:xfrm rot="5400000">
            <a:off x="4436468"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87" name="Line 112"/>
          <p:cNvSpPr>
            <a:spLocks noChangeShapeType="1"/>
          </p:cNvSpPr>
          <p:nvPr userDrawn="1"/>
        </p:nvSpPr>
        <p:spPr bwMode="gray">
          <a:xfrm rot="5400000">
            <a:off x="46539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88" name="Line 113"/>
          <p:cNvSpPr>
            <a:spLocks noChangeShapeType="1"/>
          </p:cNvSpPr>
          <p:nvPr userDrawn="1"/>
        </p:nvSpPr>
        <p:spPr bwMode="gray">
          <a:xfrm rot="5400000">
            <a:off x="69542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89" name="Line 114"/>
          <p:cNvSpPr>
            <a:spLocks noChangeShapeType="1"/>
          </p:cNvSpPr>
          <p:nvPr userDrawn="1"/>
        </p:nvSpPr>
        <p:spPr bwMode="gray">
          <a:xfrm rot="5400000">
            <a:off x="78559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90" name="Line 115"/>
          <p:cNvSpPr>
            <a:spLocks noChangeShapeType="1"/>
          </p:cNvSpPr>
          <p:nvPr userDrawn="1"/>
        </p:nvSpPr>
        <p:spPr bwMode="gray">
          <a:xfrm rot="5400000">
            <a:off x="8757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91" name="Line 110"/>
          <p:cNvSpPr>
            <a:spLocks noChangeShapeType="1"/>
          </p:cNvSpPr>
          <p:nvPr userDrawn="1"/>
        </p:nvSpPr>
        <p:spPr bwMode="gray">
          <a:xfrm rot="5400000">
            <a:off x="29934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92" name="Line 110"/>
          <p:cNvSpPr>
            <a:spLocks noChangeShapeType="1"/>
          </p:cNvSpPr>
          <p:nvPr userDrawn="1"/>
        </p:nvSpPr>
        <p:spPr bwMode="gray">
          <a:xfrm rot="5400000">
            <a:off x="32093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93" name="Line 110"/>
          <p:cNvSpPr>
            <a:spLocks noChangeShapeType="1"/>
          </p:cNvSpPr>
          <p:nvPr userDrawn="1"/>
        </p:nvSpPr>
        <p:spPr bwMode="gray">
          <a:xfrm rot="5400000">
            <a:off x="58731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94" name="Line 110"/>
          <p:cNvSpPr>
            <a:spLocks noChangeShapeType="1"/>
          </p:cNvSpPr>
          <p:nvPr userDrawn="1"/>
        </p:nvSpPr>
        <p:spPr bwMode="gray">
          <a:xfrm rot="5400000">
            <a:off x="6090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95" name="Text Box 129"/>
          <p:cNvSpPr txBox="1">
            <a:spLocks noChangeArrowheads="1"/>
          </p:cNvSpPr>
          <p:nvPr userDrawn="1"/>
        </p:nvSpPr>
        <p:spPr bwMode="gray">
          <a:xfrm>
            <a:off x="79200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9,2</a:t>
            </a:r>
          </a:p>
        </p:txBody>
      </p:sp>
      <p:grpSp>
        <p:nvGrpSpPr>
          <p:cNvPr id="196" name="Group 118"/>
          <p:cNvGrpSpPr>
            <a:grpSpLocks/>
          </p:cNvGrpSpPr>
          <p:nvPr userDrawn="1"/>
        </p:nvGrpSpPr>
        <p:grpSpPr bwMode="gray">
          <a:xfrm>
            <a:off x="357188" y="5224440"/>
            <a:ext cx="8428038" cy="53578"/>
            <a:chOff x="225" y="-63"/>
            <a:chExt cx="5309" cy="45"/>
          </a:xfrm>
        </p:grpSpPr>
        <p:sp>
          <p:nvSpPr>
            <p:cNvPr id="206"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07"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08"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09"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10"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11"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12"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13"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14"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15"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grpSp>
      <p:sp>
        <p:nvSpPr>
          <p:cNvPr id="197" name="Text Box 125"/>
          <p:cNvSpPr txBox="1">
            <a:spLocks noChangeArrowheads="1"/>
          </p:cNvSpPr>
          <p:nvPr userDrawn="1"/>
        </p:nvSpPr>
        <p:spPr bwMode="gray">
          <a:xfrm>
            <a:off x="-1270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11,7</a:t>
            </a:r>
          </a:p>
        </p:txBody>
      </p:sp>
      <p:sp>
        <p:nvSpPr>
          <p:cNvPr id="198" name="Text Box 126"/>
          <p:cNvSpPr txBox="1">
            <a:spLocks noChangeArrowheads="1"/>
          </p:cNvSpPr>
          <p:nvPr userDrawn="1"/>
        </p:nvSpPr>
        <p:spPr bwMode="gray">
          <a:xfrm>
            <a:off x="410368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0,3</a:t>
            </a:r>
          </a:p>
        </p:txBody>
      </p:sp>
      <p:sp>
        <p:nvSpPr>
          <p:cNvPr id="199" name="Text Box 127"/>
          <p:cNvSpPr txBox="1">
            <a:spLocks noChangeArrowheads="1"/>
          </p:cNvSpPr>
          <p:nvPr userDrawn="1"/>
        </p:nvSpPr>
        <p:spPr bwMode="gray">
          <a:xfrm>
            <a:off x="46974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0,3</a:t>
            </a:r>
          </a:p>
        </p:txBody>
      </p:sp>
      <p:sp>
        <p:nvSpPr>
          <p:cNvPr id="200" name="Text Box 128"/>
          <p:cNvSpPr txBox="1">
            <a:spLocks noChangeArrowheads="1"/>
          </p:cNvSpPr>
          <p:nvPr userDrawn="1"/>
        </p:nvSpPr>
        <p:spPr bwMode="gray">
          <a:xfrm>
            <a:off x="88201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11,7</a:t>
            </a:r>
          </a:p>
        </p:txBody>
      </p:sp>
      <p:sp>
        <p:nvSpPr>
          <p:cNvPr id="201" name="Text Box 130"/>
          <p:cNvSpPr txBox="1">
            <a:spLocks noChangeArrowheads="1"/>
          </p:cNvSpPr>
          <p:nvPr userDrawn="1"/>
        </p:nvSpPr>
        <p:spPr bwMode="gray">
          <a:xfrm>
            <a:off x="66119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6,7</a:t>
            </a:r>
          </a:p>
        </p:txBody>
      </p:sp>
      <p:sp>
        <p:nvSpPr>
          <p:cNvPr id="202" name="Text Box 125"/>
          <p:cNvSpPr txBox="1">
            <a:spLocks noChangeArrowheads="1"/>
          </p:cNvSpPr>
          <p:nvPr userDrawn="1"/>
        </p:nvSpPr>
        <p:spPr bwMode="gray">
          <a:xfrm>
            <a:off x="2663825"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4,3</a:t>
            </a:r>
          </a:p>
        </p:txBody>
      </p:sp>
      <p:sp>
        <p:nvSpPr>
          <p:cNvPr id="203" name="Text Box 125"/>
          <p:cNvSpPr txBox="1">
            <a:spLocks noChangeArrowheads="1"/>
          </p:cNvSpPr>
          <p:nvPr userDrawn="1"/>
        </p:nvSpPr>
        <p:spPr bwMode="gray">
          <a:xfrm>
            <a:off x="32829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3,7</a:t>
            </a:r>
          </a:p>
        </p:txBody>
      </p:sp>
      <p:sp>
        <p:nvSpPr>
          <p:cNvPr id="204" name="Text Box 125"/>
          <p:cNvSpPr txBox="1">
            <a:spLocks noChangeArrowheads="1"/>
          </p:cNvSpPr>
          <p:nvPr userDrawn="1"/>
        </p:nvSpPr>
        <p:spPr bwMode="gray">
          <a:xfrm>
            <a:off x="55356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3,7</a:t>
            </a:r>
          </a:p>
        </p:txBody>
      </p:sp>
      <p:sp>
        <p:nvSpPr>
          <p:cNvPr id="205" name="Text Box 125"/>
          <p:cNvSpPr txBox="1">
            <a:spLocks noChangeArrowheads="1"/>
          </p:cNvSpPr>
          <p:nvPr userDrawn="1"/>
        </p:nvSpPr>
        <p:spPr bwMode="gray">
          <a:xfrm>
            <a:off x="61579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4,3</a:t>
            </a:r>
          </a:p>
        </p:txBody>
      </p:sp>
      <p:sp>
        <p:nvSpPr>
          <p:cNvPr id="217" name="Line 70"/>
          <p:cNvSpPr>
            <a:spLocks noChangeShapeType="1"/>
          </p:cNvSpPr>
          <p:nvPr/>
        </p:nvSpPr>
        <p:spPr bwMode="gray">
          <a:xfrm>
            <a:off x="917289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18" name="Line 71"/>
          <p:cNvSpPr>
            <a:spLocks noChangeShapeType="1"/>
          </p:cNvSpPr>
          <p:nvPr/>
        </p:nvSpPr>
        <p:spPr bwMode="gray">
          <a:xfrm>
            <a:off x="917289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19" name="Line 72"/>
          <p:cNvSpPr>
            <a:spLocks noChangeShapeType="1"/>
          </p:cNvSpPr>
          <p:nvPr/>
        </p:nvSpPr>
        <p:spPr bwMode="gray">
          <a:xfrm>
            <a:off x="917289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20" name="Line 73"/>
          <p:cNvSpPr>
            <a:spLocks noChangeShapeType="1"/>
          </p:cNvSpPr>
          <p:nvPr/>
        </p:nvSpPr>
        <p:spPr bwMode="gray">
          <a:xfrm>
            <a:off x="917289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21" name="Line 74"/>
          <p:cNvSpPr>
            <a:spLocks noChangeShapeType="1"/>
          </p:cNvSpPr>
          <p:nvPr/>
        </p:nvSpPr>
        <p:spPr bwMode="gray">
          <a:xfrm>
            <a:off x="917289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22" name="Line 75"/>
          <p:cNvSpPr>
            <a:spLocks noChangeShapeType="1"/>
          </p:cNvSpPr>
          <p:nvPr/>
        </p:nvSpPr>
        <p:spPr bwMode="gray">
          <a:xfrm>
            <a:off x="917289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23" name="Text Box 76"/>
          <p:cNvSpPr txBox="1">
            <a:spLocks noChangeArrowheads="1"/>
          </p:cNvSpPr>
          <p:nvPr/>
        </p:nvSpPr>
        <p:spPr bwMode="gray">
          <a:xfrm>
            <a:off x="9172892"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6,5</a:t>
            </a:r>
          </a:p>
        </p:txBody>
      </p:sp>
      <p:sp>
        <p:nvSpPr>
          <p:cNvPr id="224" name="Text Box 77"/>
          <p:cNvSpPr txBox="1">
            <a:spLocks noChangeArrowheads="1"/>
          </p:cNvSpPr>
          <p:nvPr/>
        </p:nvSpPr>
        <p:spPr bwMode="gray">
          <a:xfrm>
            <a:off x="9172892"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3,5</a:t>
            </a:r>
          </a:p>
        </p:txBody>
      </p:sp>
      <p:sp>
        <p:nvSpPr>
          <p:cNvPr id="225" name="Text Box 78"/>
          <p:cNvSpPr txBox="1">
            <a:spLocks noChangeArrowheads="1"/>
          </p:cNvSpPr>
          <p:nvPr/>
        </p:nvSpPr>
        <p:spPr bwMode="gray">
          <a:xfrm>
            <a:off x="9172892"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5,9</a:t>
            </a:r>
          </a:p>
        </p:txBody>
      </p:sp>
      <p:sp>
        <p:nvSpPr>
          <p:cNvPr id="226" name="Text Box 79"/>
          <p:cNvSpPr txBox="1">
            <a:spLocks noChangeArrowheads="1"/>
          </p:cNvSpPr>
          <p:nvPr/>
        </p:nvSpPr>
        <p:spPr bwMode="gray">
          <a:xfrm>
            <a:off x="917289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6,8</a:t>
            </a:r>
          </a:p>
        </p:txBody>
      </p:sp>
      <p:sp>
        <p:nvSpPr>
          <p:cNvPr id="227" name="Text Box 80"/>
          <p:cNvSpPr txBox="1">
            <a:spLocks noChangeArrowheads="1"/>
          </p:cNvSpPr>
          <p:nvPr/>
        </p:nvSpPr>
        <p:spPr bwMode="gray">
          <a:xfrm>
            <a:off x="917289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4,7</a:t>
            </a:r>
          </a:p>
        </p:txBody>
      </p:sp>
      <p:sp>
        <p:nvSpPr>
          <p:cNvPr id="228" name="Text Box 81"/>
          <p:cNvSpPr txBox="1">
            <a:spLocks noChangeArrowheads="1"/>
          </p:cNvSpPr>
          <p:nvPr/>
        </p:nvSpPr>
        <p:spPr bwMode="gray">
          <a:xfrm>
            <a:off x="917289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6,0</a:t>
            </a:r>
          </a:p>
        </p:txBody>
      </p:sp>
      <p:sp>
        <p:nvSpPr>
          <p:cNvPr id="229" name="Text Box 76"/>
          <p:cNvSpPr txBox="1">
            <a:spLocks noChangeArrowheads="1"/>
          </p:cNvSpPr>
          <p:nvPr/>
        </p:nvSpPr>
        <p:spPr bwMode="gray">
          <a:xfrm>
            <a:off x="9334688"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source</a:t>
            </a:r>
          </a:p>
        </p:txBody>
      </p:sp>
      <p:sp>
        <p:nvSpPr>
          <p:cNvPr id="230" name="Text Box 76"/>
          <p:cNvSpPr txBox="1">
            <a:spLocks noChangeArrowheads="1"/>
          </p:cNvSpPr>
          <p:nvPr/>
        </p:nvSpPr>
        <p:spPr bwMode="gray">
          <a:xfrm>
            <a:off x="9334688"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footnote</a:t>
            </a:r>
          </a:p>
        </p:txBody>
      </p:sp>
      <p:sp>
        <p:nvSpPr>
          <p:cNvPr id="231" name="Text Box 132"/>
          <p:cNvSpPr txBox="1">
            <a:spLocks noChangeArrowheads="1"/>
          </p:cNvSpPr>
          <p:nvPr/>
        </p:nvSpPr>
        <p:spPr bwMode="gray">
          <a:xfrm>
            <a:off x="917289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0,8</a:t>
            </a:r>
          </a:p>
        </p:txBody>
      </p:sp>
      <p:sp>
        <p:nvSpPr>
          <p:cNvPr id="232" name="Line 133"/>
          <p:cNvSpPr>
            <a:spLocks noChangeShapeType="1"/>
          </p:cNvSpPr>
          <p:nvPr/>
        </p:nvSpPr>
        <p:spPr bwMode="gray">
          <a:xfrm>
            <a:off x="917289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33" name="Line 134"/>
          <p:cNvSpPr>
            <a:spLocks noChangeShapeType="1"/>
          </p:cNvSpPr>
          <p:nvPr/>
        </p:nvSpPr>
        <p:spPr bwMode="gray">
          <a:xfrm>
            <a:off x="917289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234" name="Text Box 135"/>
          <p:cNvSpPr txBox="1">
            <a:spLocks noChangeArrowheads="1"/>
          </p:cNvSpPr>
          <p:nvPr/>
        </p:nvSpPr>
        <p:spPr bwMode="gray">
          <a:xfrm>
            <a:off x="917289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a:ln>
                  <a:noFill/>
                </a:ln>
                <a:solidFill>
                  <a:schemeClr val="tx1"/>
                </a:solidFill>
                <a:effectLst/>
                <a:uLnTx/>
                <a:uFillTx/>
                <a:latin typeface="Arial" pitchFamily="34" charset="0"/>
                <a:cs typeface="Arial" pitchFamily="34" charset="0"/>
              </a:rPr>
              <a:t>0,4</a:t>
            </a:r>
          </a:p>
        </p:txBody>
      </p:sp>
    </p:spTree>
    <p:extLst>
      <p:ext uri="{BB962C8B-B14F-4D97-AF65-F5344CB8AC3E}">
        <p14:creationId xmlns:p14="http://schemas.microsoft.com/office/powerpoint/2010/main" val="42591851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5" r:id="rId7"/>
    <p:sldLayoutId id="2147483654" r:id="rId8"/>
    <p:sldLayoutId id="2147483656" r:id="rId9"/>
    <p:sldLayoutId id="2147483657" r:id="rId10"/>
    <p:sldLayoutId id="2147483665" r:id="rId11"/>
    <p:sldLayoutId id="2147483658" r:id="rId12"/>
    <p:sldLayoutId id="2147483659" r:id="rId13"/>
    <p:sldLayoutId id="2147483660" r:id="rId14"/>
    <p:sldLayoutId id="2147483668" r:id="rId15"/>
    <p:sldLayoutId id="2147483666" r:id="rId16"/>
    <p:sldLayoutId id="2147483667" r:id="rId17"/>
    <p:sldLayoutId id="2147483669" r:id="rId18"/>
    <p:sldLayoutId id="2147483662" r:id="rId19"/>
    <p:sldLayoutId id="2147483663" r:id="rId20"/>
    <p:sldLayoutId id="2147483664" r:id="rId21"/>
    <p:sldLayoutId id="2147483674" r:id="rId22"/>
    <p:sldLayoutId id="2147483675" r:id="rId23"/>
  </p:sldLayoutIdLst>
  <p:transition>
    <p:fade/>
  </p:transition>
  <p:hf hdr="0" dt="0"/>
  <p:txStyles>
    <p:title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chemeClr val="bg2"/>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4.xml"/><Relationship Id="rId7" Type="http://schemas.openxmlformats.org/officeDocument/2006/relationships/image" Target="../media/image6.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9C559C-FD47-45D8-AA88-965F1BE4E732}"/>
              </a:ext>
            </a:extLst>
          </p:cNvPr>
          <p:cNvGraphicFramePr>
            <a:graphicFrameLocks noChangeAspect="1"/>
          </p:cNvGraphicFramePr>
          <p:nvPr>
            <p:custDataLst>
              <p:tags r:id="rId2"/>
            </p:custDataLst>
            <p:extLst>
              <p:ext uri="{D42A27DB-BD31-4B8C-83A1-F6EECF244321}">
                <p14:modId xmlns:p14="http://schemas.microsoft.com/office/powerpoint/2010/main" val="4101594061"/>
              </p:ext>
            </p:ext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27649" name="think-cell Slide" r:id="rId6" imgW="360" imgH="360" progId="TCLayout.ActiveDocument.1">
                  <p:embed/>
                </p:oleObj>
              </mc:Choice>
              <mc:Fallback>
                <p:oleObj name="think-cell Slide" r:id="rId6" imgW="360" imgH="360" progId="TCLayout.ActiveDocument.1">
                  <p:embed/>
                  <p:pic>
                    <p:nvPicPr>
                      <p:cNvPr id="5" name="Object 4" hidden="1">
                        <a:extLst>
                          <a:ext uri="{FF2B5EF4-FFF2-40B4-BE49-F238E27FC236}">
                            <a16:creationId xmlns:a16="http://schemas.microsoft.com/office/drawing/2014/main" id="{719C559C-FD47-45D8-AA88-965F1BE4E732}"/>
                          </a:ext>
                        </a:extLst>
                      </p:cNvPr>
                      <p:cNvPicPr/>
                      <p:nvPr/>
                    </p:nvPicPr>
                    <p:blipFill>
                      <a:blip r:embed="rId7"/>
                      <a:stretch>
                        <a:fillRect/>
                      </a:stretch>
                    </p:blipFill>
                    <p:spPr>
                      <a:xfrm>
                        <a:off x="1144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0EC4CDE-C5ED-45A2-A179-132543313185}"/>
              </a:ext>
            </a:extLst>
          </p:cNvPr>
          <p:cNvSpPr/>
          <p:nvPr>
            <p:custDataLst>
              <p:tags r:id="rId3"/>
            </p:custDataLst>
          </p:nvPr>
        </p:nvSpPr>
        <p:spPr>
          <a:xfrm>
            <a:off x="1143000" y="0"/>
            <a:ext cx="119063"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ts val="225"/>
              </a:spcBef>
              <a:spcAft>
                <a:spcPts val="225"/>
              </a:spcAft>
            </a:pPr>
            <a:endParaRPr lang="en-US" sz="2250" b="1">
              <a:solidFill>
                <a:schemeClr val="tx1"/>
              </a:solidFill>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ctrTitle"/>
          </p:nvPr>
        </p:nvSpPr>
        <p:spPr>
          <a:xfrm>
            <a:off x="358775" y="330994"/>
            <a:ext cx="8551707" cy="1254361"/>
          </a:xfrm>
        </p:spPr>
        <p:txBody>
          <a:bodyPr vert="horz"/>
          <a:lstStyle/>
          <a:p>
            <a:r>
              <a:rPr lang="en-US"/>
              <a:t>Success Statement Descriptors</a:t>
            </a:r>
            <a:br>
              <a:rPr lang="en-US"/>
            </a:br>
            <a:endParaRPr lang="en-US"/>
          </a:p>
        </p:txBody>
      </p:sp>
      <p:pic>
        <p:nvPicPr>
          <p:cNvPr id="6" name="Bildplatzhalter 24" descr="Ein Bild, das Gebäude, Katze, draußen enthält.&#10;&#10;Automatisch generierte Beschreibung">
            <a:extLst>
              <a:ext uri="{FF2B5EF4-FFF2-40B4-BE49-F238E27FC236}">
                <a16:creationId xmlns:a16="http://schemas.microsoft.com/office/drawing/2014/main" id="{A6BD8696-D766-4F84-8659-FAD66CF9A94E}"/>
              </a:ext>
            </a:extLst>
          </p:cNvPr>
          <p:cNvPicPr>
            <a:picLocks noGrp="1" noChangeAspect="1"/>
          </p:cNvPicPr>
          <p:nvPr>
            <p:ph type="pic" sz="quarter" idx="10"/>
          </p:nvPr>
        </p:nvPicPr>
        <p:blipFill>
          <a:blip r:embed="rId8">
            <a:extLst>
              <a:ext uri="{28A0092B-C50C-407E-A947-70E740481C1C}">
                <a14:useLocalDpi xmlns:a14="http://schemas.microsoft.com/office/drawing/2010/main" val="0"/>
              </a:ext>
            </a:extLst>
          </a:blip>
          <a:srcRect l="12669" r="12669"/>
          <a:stretch>
            <a:fillRect/>
          </a:stretch>
        </p:blipFill>
        <p:spPr bwMode="gray">
          <a:xfrm>
            <a:off x="0" y="2726829"/>
            <a:ext cx="9144000" cy="2437209"/>
          </a:xfrm>
          <a:prstGeom prst="rect">
            <a:avLst/>
          </a:prstGeom>
          <a:solidFill>
            <a:schemeClr val="tx2"/>
          </a:solidFill>
        </p:spPr>
      </p:pic>
    </p:spTree>
    <p:extLst>
      <p:ext uri="{BB962C8B-B14F-4D97-AF65-F5344CB8AC3E}">
        <p14:creationId xmlns:p14="http://schemas.microsoft.com/office/powerpoint/2010/main" val="3948279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2706368839"/>
              </p:ext>
            </p:extLst>
          </p:nvPr>
        </p:nvGraphicFramePr>
        <p:xfrm>
          <a:off x="364824" y="879750"/>
          <a:ext cx="8425693" cy="11117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00174">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en-US" sz="1100" b="1" kern="1200" err="1">
                          <a:solidFill>
                            <a:schemeClr val="tx1"/>
                          </a:solidFill>
                          <a:effectLst/>
                          <a:latin typeface="+mn-lt"/>
                          <a:ea typeface="SimSun" panose="02010600030101010101" pitchFamily="2" charset="-122"/>
                          <a:cs typeface="Times New Roman" panose="02020603050405020304" pitchFamily="18" charset="0"/>
                        </a:rPr>
                        <a:t>Guarda</a:t>
                      </a:r>
                      <a:r>
                        <a:rPr lang="en-US" sz="1100" b="1" kern="1200">
                          <a:solidFill>
                            <a:schemeClr val="tx1"/>
                          </a:solidFill>
                          <a:effectLst/>
                          <a:latin typeface="+mn-lt"/>
                          <a:ea typeface="SimSun" panose="02010600030101010101" pitchFamily="2" charset="-122"/>
                          <a:cs typeface="Times New Roman" panose="02020603050405020304" pitchFamily="18" charset="0"/>
                        </a:rPr>
                        <a:t> </a:t>
                      </a:r>
                      <a:r>
                        <a:rPr lang="en-US" sz="1100" b="1" kern="1200" err="1">
                          <a:solidFill>
                            <a:schemeClr val="tx1"/>
                          </a:solidFill>
                          <a:effectLst/>
                          <a:latin typeface="+mn-lt"/>
                          <a:ea typeface="SimSun" panose="02010600030101010101" pitchFamily="2" charset="-122"/>
                          <a:cs typeface="Times New Roman" panose="02020603050405020304" pitchFamily="18" charset="0"/>
                        </a:rPr>
                        <a:t>oltre</a:t>
                      </a:r>
                      <a:endParaRPr lang="de-CH" sz="1100" b="1" kern="1200">
                        <a:solidFill>
                          <a:schemeClr val="tx1"/>
                        </a:solidFill>
                        <a:effectLst/>
                        <a:latin typeface="+mn-l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439886">
                <a:tc>
                  <a:txBody>
                    <a:bodyPr/>
                    <a:lstStyle/>
                    <a:p>
                      <a:pPr marL="347663" indent="-171450" algn="l" fontAlgn="t">
                        <a:spcAft>
                          <a:spcPts val="300"/>
                        </a:spcAft>
                        <a:buFont typeface="Wingdings" panose="05000000000000000000" pitchFamily="2" charset="2"/>
                        <a:buChar char="§"/>
                      </a:pPr>
                      <a:r>
                        <a:rPr lang="it-IT" sz="900" b="0" i="0" u="none" strike="noStrike">
                          <a:solidFill>
                            <a:schemeClr val="tx1"/>
                          </a:solidFill>
                          <a:effectLst/>
                          <a:latin typeface="+mn-lt"/>
                        </a:rPr>
                        <a:t>Sfida continuamente lo status quo. Non ha paura di fare domande per chiarire o capire, anche al di là della sua area di responsabilità
Crea un ambiente aperto e inclusivo che favorisce le domande senza giudicare, la curiosità sulle prospettive degli altri e l'allungamento della nostra immaginazione per ciò che è possibile
Stimola l'interesse e celebra le innovazioni, il pensiero al di fuori dagli schemi di Oerlikon, le sfide e le discussioni oltre i confini e gli argomenti
Trova opportunità per raccogliere compiti e iniziare a sperimentare</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7" name="Tabelle 8">
            <a:extLst>
              <a:ext uri="{FF2B5EF4-FFF2-40B4-BE49-F238E27FC236}">
                <a16:creationId xmlns:a16="http://schemas.microsoft.com/office/drawing/2014/main" id="{89F84BFE-C652-489C-B9CE-8C2BAEF4470B}"/>
              </a:ext>
            </a:extLst>
          </p:cNvPr>
          <p:cNvGraphicFramePr>
            <a:graphicFrameLocks noGrp="1"/>
          </p:cNvGraphicFramePr>
          <p:nvPr>
            <p:extLst>
              <p:ext uri="{D42A27DB-BD31-4B8C-83A1-F6EECF244321}">
                <p14:modId xmlns:p14="http://schemas.microsoft.com/office/powerpoint/2010/main" val="1247327668"/>
              </p:ext>
            </p:extLst>
          </p:nvPr>
        </p:nvGraphicFramePr>
        <p:xfrm>
          <a:off x="366810" y="2141293"/>
          <a:ext cx="8425693" cy="11498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it-IT" sz="1100" b="1">
                          <a:solidFill>
                            <a:schemeClr val="tx1"/>
                          </a:solidFill>
                          <a:effectLst/>
                          <a:ea typeface="SimSun" panose="02010600030101010101" pitchFamily="2" charset="-122"/>
                          <a:cs typeface="Times New Roman" panose="02020603050405020304" pitchFamily="18" charset="0"/>
                        </a:rPr>
                        <a:t>Un UNICO team Oerlikon, un UNICO obiettivo: la soddisfazione dei clienti</a:t>
                      </a:r>
                      <a:endParaRPr lang="de-CH" sz="1100">
                        <a:solidFill>
                          <a:schemeClr val="tx1"/>
                        </a:solidFill>
                        <a:effectLs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254477">
                <a:tc>
                  <a:txBody>
                    <a:bodyPr/>
                    <a:lstStyle/>
                    <a:p>
                      <a:pPr marL="347663" indent="-171450" algn="l" fontAlgn="t">
                        <a:spcAft>
                          <a:spcPts val="300"/>
                        </a:spcAft>
                        <a:buFont typeface="Wingdings" panose="05000000000000000000" pitchFamily="2" charset="2"/>
                        <a:buChar char="§"/>
                      </a:pPr>
                      <a:r>
                        <a:rPr lang="it-IT" sz="900" b="0" i="0" u="none" strike="noStrike">
                          <a:solidFill>
                            <a:schemeClr val="tx1"/>
                          </a:solidFill>
                          <a:effectLst/>
                          <a:latin typeface="+mn-lt"/>
                        </a:rPr>
                        <a:t>Promuove team fiduciosi e vivaci per abbattere i silos, integrare altri team e migliorare la collaborazione
Sviluppa e promuove le opportunità di mercato con l'obiettivo di costruire concretamente il business
Rimane consapevole delle mutevoli esigenze dei clienti, si adatta rapidamente a situazioni sconosciute o incerte e le tiene in considerazione nelle azioni
Definisce il contesto per l'assunzione di responsabilità all’interno del team. Sviluppa il team per mantenere e far progredire le competenze
Valorizza le differenze individuali all'interno del team e sblocca il potenziale del team supportando e apprezzando i contributi individuali</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813855560"/>
              </p:ext>
            </p:extLst>
          </p:nvPr>
        </p:nvGraphicFramePr>
        <p:xfrm>
          <a:off x="359532" y="3440936"/>
          <a:ext cx="8425693" cy="11498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it-IT" sz="1100" b="1">
                          <a:solidFill>
                            <a:schemeClr val="tx1"/>
                          </a:solidFill>
                          <a:effectLst/>
                          <a:ea typeface="SimSun" panose="02010600030101010101" pitchFamily="2" charset="-122"/>
                          <a:cs typeface="Times New Roman" panose="02020603050405020304" pitchFamily="18" charset="0"/>
                        </a:rPr>
                        <a:t>Fai tuoi gli obiettivi e portali a termine con sicurezza e costanza</a:t>
                      </a:r>
                      <a:endParaRPr lang="de-CH" sz="1100">
                        <a:solidFill>
                          <a:schemeClr val="tx1"/>
                        </a:solidFill>
                        <a:effectLs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157921">
                <a:tc>
                  <a:txBody>
                    <a:bodyPr/>
                    <a:lstStyle/>
                    <a:p>
                      <a:pPr marL="271463" indent="-95250" algn="l" fontAlgn="t">
                        <a:spcAft>
                          <a:spcPts val="300"/>
                        </a:spcAft>
                        <a:buFont typeface="Arial" panose="020B0604020202020204" pitchFamily="34" charset="0"/>
                        <a:buChar char="•"/>
                      </a:pPr>
                      <a:r>
                        <a:rPr lang="it-IT" sz="900" b="0" i="0" u="none" strike="noStrike">
                          <a:solidFill>
                            <a:schemeClr val="tx1"/>
                          </a:solidFill>
                          <a:effectLst/>
                          <a:latin typeface="+mn-lt"/>
                        </a:rPr>
                        <a:t>Incoraggia l'impegno dando alle persone libertà e fiducia
Crea un ambiente favorevole per i dipendenti a fornire / chiedere opportunità e risorse
Stabilisce chiare aspettative di risultato, fornisce informazioni di base e feedback
Rende l'empowerment chiaro e visibile, ad esempio, stabilisce limiti e aspettative per la responsabilità, il processo decisionale, la delega, i successi
I manager supportano e favoriscono lo sviluppo dei dipendenti e i dipendenti richiedono e perseguono attività di sviluppo</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DB995A05-5417-4579-8EEF-204367BFFECF}"/>
              </a:ext>
            </a:extLst>
          </p:cNvPr>
          <p:cNvSpPr>
            <a:spLocks noGrp="1"/>
          </p:cNvSpPr>
          <p:nvPr>
            <p:ph type="title"/>
          </p:nvPr>
        </p:nvSpPr>
        <p:spPr/>
        <p:txBody>
          <a:bodyPr/>
          <a:lstStyle/>
          <a:p>
            <a:r>
              <a:rPr lang="en-US">
                <a:solidFill>
                  <a:prstClr val="black"/>
                </a:solidFill>
                <a:latin typeface="Arial"/>
              </a:rPr>
              <a:t>Success Statement Descriptors - </a:t>
            </a:r>
            <a:r>
              <a:rPr lang="en-US">
                <a:latin typeface="Arial"/>
              </a:rPr>
              <a:t>Italian</a:t>
            </a:r>
            <a:br>
              <a:rPr lang="en-US">
                <a:solidFill>
                  <a:srgbClr val="00B050"/>
                </a:solidFill>
                <a:latin typeface="Arial"/>
              </a:rPr>
            </a:br>
            <a:endParaRPr lang="en-US"/>
          </a:p>
        </p:txBody>
      </p:sp>
      <p:sp>
        <p:nvSpPr>
          <p:cNvPr id="3" name="Footer Placeholder 2">
            <a:extLst>
              <a:ext uri="{FF2B5EF4-FFF2-40B4-BE49-F238E27FC236}">
                <a16:creationId xmlns:a16="http://schemas.microsoft.com/office/drawing/2014/main" id="{DA0E1E47-D8FD-41FA-B3D5-06946FEC92F6}"/>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AA1E394C-995F-4BC4-872B-75E9A9D0F680}"/>
              </a:ext>
            </a:extLst>
          </p:cNvPr>
          <p:cNvSpPr>
            <a:spLocks noGrp="1"/>
          </p:cNvSpPr>
          <p:nvPr>
            <p:ph type="sldNum" sz="quarter" idx="12"/>
          </p:nvPr>
        </p:nvSpPr>
        <p:spPr/>
        <p:txBody>
          <a:bodyPr/>
          <a:lstStyle/>
          <a:p>
            <a:r>
              <a:rPr lang="en-US"/>
              <a:t>Page </a:t>
            </a:r>
            <a:fld id="{D126E9C2-5A98-4FED-83CF-BD978A28F274}" type="slidenum">
              <a:rPr lang="en-US" smtClean="0"/>
              <a:pPr/>
              <a:t>10</a:t>
            </a:fld>
            <a:endParaRPr lang="en-US"/>
          </a:p>
        </p:txBody>
      </p:sp>
    </p:spTree>
    <p:extLst>
      <p:ext uri="{BB962C8B-B14F-4D97-AF65-F5344CB8AC3E}">
        <p14:creationId xmlns:p14="http://schemas.microsoft.com/office/powerpoint/2010/main" val="118258628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3175502270"/>
              </p:ext>
            </p:extLst>
          </p:nvPr>
        </p:nvGraphicFramePr>
        <p:xfrm>
          <a:off x="359531" y="877491"/>
          <a:ext cx="8425693" cy="128700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60284">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it-IT" sz="1100" b="1">
                          <a:solidFill>
                            <a:schemeClr val="tx1"/>
                          </a:solidFill>
                          <a:effectLst/>
                          <a:ea typeface="SimSun" panose="02010600030101010101" pitchFamily="2" charset="-122"/>
                          <a:cs typeface="Times New Roman" panose="02020603050405020304" pitchFamily="18" charset="0"/>
                        </a:rPr>
                        <a:t>Rifletti, decidi, agisci e non tornare indietro</a:t>
                      </a:r>
                      <a:endParaRPr lang="de-CH" sz="1100">
                        <a:solidFill>
                          <a:schemeClr val="tx1"/>
                        </a:solidFill>
                        <a:effectLs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705883">
                <a:tc>
                  <a:txBody>
                    <a:bodyPr/>
                    <a:lstStyle/>
                    <a:p>
                      <a:pPr marL="347663" indent="-171450" algn="l" fontAlgn="t">
                        <a:spcBef>
                          <a:spcPts val="0"/>
                        </a:spcBef>
                        <a:spcAft>
                          <a:spcPts val="300"/>
                        </a:spcAft>
                        <a:buFont typeface="Wingdings" panose="05000000000000000000" pitchFamily="2" charset="2"/>
                        <a:buChar char="§"/>
                      </a:pPr>
                      <a:r>
                        <a:rPr lang="it-IT" sz="900" b="0" i="0" u="none" strike="noStrike">
                          <a:solidFill>
                            <a:schemeClr val="tx1"/>
                          </a:solidFill>
                          <a:effectLst/>
                          <a:latin typeface="+mn-lt"/>
                        </a:rPr>
                        <a:t>Prende le decisioni in modo rapido e orientato alla soluzione sulla base sia dell'interpretazione dei dati (input quantitativo) sia in linea con l'esperienza del team (input qualitativo), valutando regolarmente i rischi
Comprende e comunica il quadro generale dell'azienda, comprese le opportunità, le responsabilità e le normative che costruiscono il successo
Incoraggia e facilita lo scambio di feedback tempestivi e costruttivi. Riflette sul feedback, impara dagli errori e migliora costantemente le capacità decisionali
Comunica con profondità e chiarezza. Guida il team tramite discussioni aperte verso le decisioni prevalentemente supportate dal team
Gli obiettivi concordati sono costantemente rivisti e rispettati. I potenziali cambiamenti vengono affrontati in modo proattivo</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636556708"/>
              </p:ext>
            </p:extLst>
          </p:nvPr>
        </p:nvGraphicFramePr>
        <p:xfrm>
          <a:off x="352275" y="3508988"/>
          <a:ext cx="8461697" cy="1287000"/>
        </p:xfrm>
        <a:graphic>
          <a:graphicData uri="http://schemas.openxmlformats.org/drawingml/2006/table">
            <a:tbl>
              <a:tblPr firstRow="1" bandRow="1">
                <a:tableStyleId>{5C22544A-7EE6-4342-B048-85BDC9FD1C3A}</a:tableStyleId>
              </a:tblPr>
              <a:tblGrid>
                <a:gridCol w="8461697">
                  <a:extLst>
                    <a:ext uri="{9D8B030D-6E8A-4147-A177-3AD203B41FA5}">
                      <a16:colId xmlns:a16="http://schemas.microsoft.com/office/drawing/2014/main" val="1412822626"/>
                    </a:ext>
                  </a:extLst>
                </a:gridCol>
              </a:tblGrid>
              <a:tr h="190413">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it-IT" sz="1100" b="1">
                          <a:solidFill>
                            <a:schemeClr val="tx1"/>
                          </a:solidFill>
                          <a:effectLst/>
                          <a:ea typeface="SimSun" panose="02010600030101010101" pitchFamily="2" charset="-122"/>
                          <a:cs typeface="Times New Roman" panose="02020603050405020304" pitchFamily="18" charset="0"/>
                        </a:rPr>
                        <a:t>La passione è il motore del nostro successo: dai il meglio di te</a:t>
                      </a:r>
                      <a:endParaRPr lang="de-CH" sz="1100">
                        <a:solidFill>
                          <a:schemeClr val="tx1"/>
                        </a:solidFill>
                        <a:effectLs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832209">
                <a:tc>
                  <a:txBody>
                    <a:bodyPr/>
                    <a:lstStyle/>
                    <a:p>
                      <a:pPr marL="347663" indent="-171450" algn="l" fontAlgn="t">
                        <a:spcBef>
                          <a:spcPts val="0"/>
                        </a:spcBef>
                        <a:spcAft>
                          <a:spcPts val="300"/>
                        </a:spcAft>
                        <a:buFont typeface="Wingdings" panose="05000000000000000000" pitchFamily="2" charset="2"/>
                        <a:buChar char="§"/>
                      </a:pPr>
                      <a:r>
                        <a:rPr lang="it-IT" sz="900" b="0" i="0" u="none" strike="noStrike">
                          <a:solidFill>
                            <a:schemeClr val="tx1"/>
                          </a:solidFill>
                          <a:effectLst/>
                          <a:latin typeface="+mn-lt"/>
                        </a:rPr>
                        <a:t>Formula una visione forte e stimolante per il successo e la suddivide in contributi individuali.
Mostra motivazione, è focalizzato e non viene deviato dal percorso verso il successo
È empatico e comprende la percezione individuale del successo
È proattivo, dimostra e fornisce uno standard elevato e funge costantemente da modello di riferimento
Motiva i comportamenti di successo riconoscendo i contributi individuali, mostrando apprezzamento, celebrando i successi e sostenendo una cultura della </a:t>
                      </a:r>
                      <a:r>
                        <a:rPr lang="it-IT" sz="900" b="0" i="0" u="none" strike="noStrike" err="1">
                          <a:solidFill>
                            <a:schemeClr val="tx1"/>
                          </a:solidFill>
                          <a:effectLst/>
                          <a:latin typeface="+mn-lt"/>
                        </a:rPr>
                        <a:t>lesson</a:t>
                      </a:r>
                      <a:r>
                        <a:rPr lang="it-IT" sz="900" b="0" i="0" u="none" strike="noStrike">
                          <a:solidFill>
                            <a:schemeClr val="tx1"/>
                          </a:solidFill>
                          <a:effectLst/>
                          <a:latin typeface="+mn-lt"/>
                        </a:rPr>
                        <a:t> </a:t>
                      </a:r>
                      <a:r>
                        <a:rPr lang="it-IT" sz="900" b="0" i="0" u="none" strike="noStrike" err="1">
                          <a:solidFill>
                            <a:schemeClr val="tx1"/>
                          </a:solidFill>
                          <a:effectLst/>
                          <a:latin typeface="+mn-lt"/>
                        </a:rPr>
                        <a:t>learnt</a:t>
                      </a:r>
                      <a:r>
                        <a:rPr lang="it-IT" sz="900" b="0" i="0" u="none" strike="noStrike">
                          <a:solidFill>
                            <a:schemeClr val="bg2"/>
                          </a:solidFill>
                          <a:effectLst/>
                          <a:latin typeface="+mn-lt"/>
                        </a:rPr>
                        <a:t> </a:t>
                      </a:r>
                      <a:r>
                        <a:rPr lang="it-IT" sz="900" b="0" i="0" u="none" strike="noStrike">
                          <a:solidFill>
                            <a:schemeClr val="tx1"/>
                          </a:solidFill>
                          <a:effectLst/>
                          <a:latin typeface="+mn-lt"/>
                        </a:rPr>
                        <a:t>per imparare dagli errori e costruire una base di conoscenza</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6" name="Tabelle 8">
            <a:extLst>
              <a:ext uri="{FF2B5EF4-FFF2-40B4-BE49-F238E27FC236}">
                <a16:creationId xmlns:a16="http://schemas.microsoft.com/office/drawing/2014/main" id="{DBFCD896-21E8-478B-ADF4-59637AA45490}"/>
              </a:ext>
            </a:extLst>
          </p:cNvPr>
          <p:cNvGraphicFramePr>
            <a:graphicFrameLocks noGrp="1"/>
          </p:cNvGraphicFramePr>
          <p:nvPr>
            <p:extLst>
              <p:ext uri="{D42A27DB-BD31-4B8C-83A1-F6EECF244321}">
                <p14:modId xmlns:p14="http://schemas.microsoft.com/office/powerpoint/2010/main" val="453600645"/>
              </p:ext>
            </p:extLst>
          </p:nvPr>
        </p:nvGraphicFramePr>
        <p:xfrm>
          <a:off x="352275" y="2262836"/>
          <a:ext cx="8432950" cy="1149840"/>
        </p:xfrm>
        <a:graphic>
          <a:graphicData uri="http://schemas.openxmlformats.org/drawingml/2006/table">
            <a:tbl>
              <a:tblPr firstRow="1" bandRow="1">
                <a:tableStyleId>{5C22544A-7EE6-4342-B048-85BDC9FD1C3A}</a:tableStyleId>
              </a:tblPr>
              <a:tblGrid>
                <a:gridCol w="8432950">
                  <a:extLst>
                    <a:ext uri="{9D8B030D-6E8A-4147-A177-3AD203B41FA5}">
                      <a16:colId xmlns:a16="http://schemas.microsoft.com/office/drawing/2014/main" val="1412822626"/>
                    </a:ext>
                  </a:extLst>
                </a:gridCol>
              </a:tblGrid>
              <a:tr h="149259">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it-IT" sz="1100" b="1">
                          <a:solidFill>
                            <a:schemeClr val="tx1"/>
                          </a:solidFill>
                          <a:effectLst/>
                          <a:ea typeface="SimSun" panose="02010600030101010101" pitchFamily="2" charset="-122"/>
                          <a:cs typeface="Times New Roman" panose="02020603050405020304" pitchFamily="18" charset="0"/>
                        </a:rPr>
                        <a:t>Ripaga i tuoi interlocutori con la tua onestà</a:t>
                      </a:r>
                      <a:endParaRPr lang="de-CH" sz="1100">
                        <a:solidFill>
                          <a:schemeClr val="tx1"/>
                        </a:solidFill>
                        <a:effectLs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566915">
                <a:tc>
                  <a:txBody>
                    <a:bodyPr/>
                    <a:lstStyle/>
                    <a:p>
                      <a:pPr marL="347663" indent="-171450" algn="l" fontAlgn="t">
                        <a:spcBef>
                          <a:spcPts val="0"/>
                        </a:spcBef>
                        <a:spcAft>
                          <a:spcPts val="300"/>
                        </a:spcAft>
                        <a:buFont typeface="Wingdings" panose="05000000000000000000" pitchFamily="2" charset="2"/>
                        <a:buChar char="§"/>
                      </a:pPr>
                      <a:r>
                        <a:rPr lang="it-IT" sz="900" b="0" i="0" u="none" strike="noStrike" kern="1200">
                          <a:solidFill>
                            <a:schemeClr val="tx1"/>
                          </a:solidFill>
                          <a:effectLst/>
                          <a:latin typeface="+mn-lt"/>
                          <a:ea typeface="+mn-ea"/>
                          <a:cs typeface="+mn-cs"/>
                        </a:rPr>
                        <a:t>Interagisce in modo proattivo con gli stakeholder, prende l'iniziativa
È aperto, amichevole e disponibile  verso le parti interessate
Riconosce il contributo delle persone ed esprime apprezzamento
È giusto, mostra empatia e considera tutte le prospettive
Fa esattamente quello che dice. Non ha un'agenda nascosta</a:t>
                      </a:r>
                      <a:endParaRPr lang="en-US" sz="900" b="0"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4" name="Title 3">
            <a:extLst>
              <a:ext uri="{FF2B5EF4-FFF2-40B4-BE49-F238E27FC236}">
                <a16:creationId xmlns:a16="http://schemas.microsoft.com/office/drawing/2014/main" id="{5BC792D5-9B30-449D-9A7D-C30EAA2045EE}"/>
              </a:ext>
            </a:extLst>
          </p:cNvPr>
          <p:cNvSpPr>
            <a:spLocks noGrp="1"/>
          </p:cNvSpPr>
          <p:nvPr>
            <p:ph type="title"/>
          </p:nvPr>
        </p:nvSpPr>
        <p:spPr/>
        <p:txBody>
          <a:bodyPr/>
          <a:lstStyle/>
          <a:p>
            <a:r>
              <a:rPr lang="en-US">
                <a:solidFill>
                  <a:prstClr val="black"/>
                </a:solidFill>
                <a:latin typeface="Arial"/>
              </a:rPr>
              <a:t>Success Statement Descriptors - </a:t>
            </a:r>
            <a:r>
              <a:rPr lang="en-US">
                <a:latin typeface="Arial"/>
              </a:rPr>
              <a:t>Italian</a:t>
            </a:r>
            <a:br>
              <a:rPr lang="en-US">
                <a:solidFill>
                  <a:srgbClr val="00B050"/>
                </a:solidFill>
                <a:latin typeface="Arial"/>
              </a:rPr>
            </a:br>
            <a:endParaRPr lang="en-US"/>
          </a:p>
        </p:txBody>
      </p:sp>
      <p:sp>
        <p:nvSpPr>
          <p:cNvPr id="10" name="Footer Placeholder 9">
            <a:extLst>
              <a:ext uri="{FF2B5EF4-FFF2-40B4-BE49-F238E27FC236}">
                <a16:creationId xmlns:a16="http://schemas.microsoft.com/office/drawing/2014/main" id="{ABDC8FCA-044F-4691-84C6-6EEA7420403D}"/>
              </a:ext>
            </a:extLst>
          </p:cNvPr>
          <p:cNvSpPr>
            <a:spLocks noGrp="1"/>
          </p:cNvSpPr>
          <p:nvPr>
            <p:ph type="ftr" sz="quarter" idx="11"/>
          </p:nvPr>
        </p:nvSpPr>
        <p:spPr/>
        <p:txBody>
          <a:bodyPr/>
          <a:lstStyle/>
          <a:p>
            <a:r>
              <a:rPr lang="en-US"/>
              <a:t>Oerlikon Success Statements - Descriptors</a:t>
            </a:r>
          </a:p>
        </p:txBody>
      </p:sp>
      <p:sp>
        <p:nvSpPr>
          <p:cNvPr id="11" name="Slide Number Placeholder 10">
            <a:extLst>
              <a:ext uri="{FF2B5EF4-FFF2-40B4-BE49-F238E27FC236}">
                <a16:creationId xmlns:a16="http://schemas.microsoft.com/office/drawing/2014/main" id="{474DB3C7-A7FF-4BA2-8181-D5C752688ECB}"/>
              </a:ext>
            </a:extLst>
          </p:cNvPr>
          <p:cNvSpPr>
            <a:spLocks noGrp="1"/>
          </p:cNvSpPr>
          <p:nvPr>
            <p:ph type="sldNum" sz="quarter" idx="12"/>
          </p:nvPr>
        </p:nvSpPr>
        <p:spPr/>
        <p:txBody>
          <a:bodyPr/>
          <a:lstStyle/>
          <a:p>
            <a:r>
              <a:rPr lang="en-US"/>
              <a:t>Page </a:t>
            </a:r>
            <a:fld id="{D126E9C2-5A98-4FED-83CF-BD978A28F274}" type="slidenum">
              <a:rPr lang="en-US" smtClean="0"/>
              <a:pPr/>
              <a:t>11</a:t>
            </a:fld>
            <a:endParaRPr lang="en-US"/>
          </a:p>
        </p:txBody>
      </p:sp>
    </p:spTree>
    <p:extLst>
      <p:ext uri="{BB962C8B-B14F-4D97-AF65-F5344CB8AC3E}">
        <p14:creationId xmlns:p14="http://schemas.microsoft.com/office/powerpoint/2010/main" val="29116692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1801342163"/>
              </p:ext>
            </p:extLst>
          </p:nvPr>
        </p:nvGraphicFramePr>
        <p:xfrm>
          <a:off x="359532" y="884076"/>
          <a:ext cx="8425693" cy="11117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66956">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zh-CN" altLang="de-DE" sz="1100" b="1">
                          <a:solidFill>
                            <a:srgbClr val="313434"/>
                          </a:solidFill>
                          <a:latin typeface="Arial" panose="020B0604020202020204" pitchFamily="34" charset="0"/>
                          <a:ea typeface="游ゴシック" panose="020B0400000000000000" pitchFamily="50" charset="-128"/>
                          <a:cs typeface="Arial" panose="020B0604020202020204" pitchFamily="34" charset="0"/>
                        </a:rPr>
                        <a:t>何事にも好奇心旺盛である</a:t>
                      </a:r>
                      <a:endParaRPr lang="de-CH" sz="1100" b="1">
                        <a:solidFill>
                          <a:srgbClr val="313434"/>
                        </a:solidFill>
                        <a:latin typeface="Arial" panose="020B0604020202020204" pitchFamily="34" charset="0"/>
                        <a:ea typeface="游ゴシック" panose="020B0400000000000000" pitchFamily="50" charset="-128"/>
                        <a:cs typeface="Arial" panose="020B0604020202020204" pitchFamily="34" charset="0"/>
                      </a:endParaRPr>
                    </a:p>
                  </a:txBody>
                  <a:tcPr marL="27000" marR="6470" marT="36000" marB="36000"/>
                </a:tc>
                <a:extLst>
                  <a:ext uri="{0D108BD9-81ED-4DB2-BD59-A6C34878D82A}">
                    <a16:rowId xmlns:a16="http://schemas.microsoft.com/office/drawing/2014/main" val="1888744056"/>
                  </a:ext>
                </a:extLst>
              </a:tr>
              <a:tr h="733144">
                <a:tc>
                  <a:txBody>
                    <a:bodyPr/>
                    <a:lstStyle/>
                    <a:p>
                      <a:pPr marL="347663" indent="-171450" algn="l" fontAlgn="t">
                        <a:spcAft>
                          <a:spcPts val="300"/>
                        </a:spcAft>
                        <a:buFont typeface="Wingdings" panose="05000000000000000000" pitchFamily="2" charset="2"/>
                        <a:buChar char="§"/>
                      </a:pPr>
                      <a:r>
                        <a:rPr lang="ja-JP" altLang="en-US" sz="900" b="0" i="0" u="none" strike="noStrike">
                          <a:solidFill>
                            <a:schemeClr val="tx1"/>
                          </a:solidFill>
                          <a:effectLst/>
                          <a:latin typeface="+mn-lt"/>
                        </a:rPr>
                        <a:t>担当職務に対し常に挑戦心を持って取り組む。恐れることなく質問をし物事を明確に理解する。時には自身の職務領域を超える物事についても恐れずに質問し理解する姿勢を持つ。
独自の理解や判断をすることなく関係者と対話し易いオープンな職場の雰囲気を醸成する。他者の視点を取り入れあらゆる可能性を模索する好奇心を持つ。
イノベーションに関心を持ちその価値創造を奨励する。社内の前例や考え方に固執せず物事を捉える。国や組織の垣根超えて挑戦・協議をする。
やるべきことを自ら見出し実行する。</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7" name="Tabelle 8">
            <a:extLst>
              <a:ext uri="{FF2B5EF4-FFF2-40B4-BE49-F238E27FC236}">
                <a16:creationId xmlns:a16="http://schemas.microsoft.com/office/drawing/2014/main" id="{89F84BFE-C652-489C-B9CE-8C2BAEF4470B}"/>
              </a:ext>
            </a:extLst>
          </p:cNvPr>
          <p:cNvGraphicFramePr>
            <a:graphicFrameLocks noGrp="1"/>
          </p:cNvGraphicFramePr>
          <p:nvPr>
            <p:extLst>
              <p:ext uri="{D42A27DB-BD31-4B8C-83A1-F6EECF244321}">
                <p14:modId xmlns:p14="http://schemas.microsoft.com/office/powerpoint/2010/main" val="4174490389"/>
              </p:ext>
            </p:extLst>
          </p:nvPr>
        </p:nvGraphicFramePr>
        <p:xfrm>
          <a:off x="359532" y="2133673"/>
          <a:ext cx="8425693" cy="116508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81007">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en-US" sz="1200" b="1">
                          <a:solidFill>
                            <a:srgbClr val="313434"/>
                          </a:solidFill>
                          <a:latin typeface="Arial" panose="020B0604020202020204" pitchFamily="34" charset="0"/>
                          <a:ea typeface="游ゴシック" panose="020B0400000000000000" pitchFamily="50" charset="-128"/>
                          <a:cs typeface="Arial" panose="020B0604020202020204" pitchFamily="34" charset="0"/>
                        </a:rPr>
                        <a:t>ONE Oerlikon</a:t>
                      </a:r>
                      <a:r>
                        <a:rPr lang="ja-JP" altLang="de-DE" sz="1200" b="1">
                          <a:solidFill>
                            <a:srgbClr val="313434"/>
                          </a:solidFill>
                          <a:latin typeface="Arial" panose="020B0604020202020204" pitchFamily="34" charset="0"/>
                          <a:ea typeface="游ゴシック" panose="020B0400000000000000" pitchFamily="50" charset="-128"/>
                          <a:cs typeface="Arial" panose="020B0604020202020204" pitchFamily="34" charset="0"/>
                        </a:rPr>
                        <a:t>としてチーム一丸となって顧客価値を創造する</a:t>
                      </a:r>
                      <a:endParaRPr lang="de-CH" sz="1200" b="1">
                        <a:solidFill>
                          <a:srgbClr val="313434"/>
                        </a:solidFill>
                        <a:latin typeface="Arial" panose="020B0604020202020204" pitchFamily="34" charset="0"/>
                        <a:ea typeface="游ゴシック" panose="020B0400000000000000" pitchFamily="50" charset="-128"/>
                        <a:cs typeface="Arial" panose="020B0604020202020204" pitchFamily="34" charset="0"/>
                      </a:endParaRPr>
                    </a:p>
                  </a:txBody>
                  <a:tcPr marL="27000" marR="6470" marT="36000" marB="36000"/>
                </a:tc>
                <a:extLst>
                  <a:ext uri="{0D108BD9-81ED-4DB2-BD59-A6C34878D82A}">
                    <a16:rowId xmlns:a16="http://schemas.microsoft.com/office/drawing/2014/main" val="1888744056"/>
                  </a:ext>
                </a:extLst>
              </a:tr>
              <a:tr h="646391">
                <a:tc>
                  <a:txBody>
                    <a:bodyPr/>
                    <a:lstStyle/>
                    <a:p>
                      <a:pPr marL="347663" indent="-171450" algn="l" fontAlgn="t">
                        <a:spcAft>
                          <a:spcPts val="300"/>
                        </a:spcAft>
                        <a:buFont typeface="Wingdings" panose="05000000000000000000" pitchFamily="2" charset="2"/>
                        <a:buChar char="§"/>
                      </a:pPr>
                      <a:r>
                        <a:rPr lang="ja-JP" altLang="en-US" sz="900" b="0" i="0" u="none" strike="noStrike">
                          <a:solidFill>
                            <a:schemeClr val="tx1"/>
                          </a:solidFill>
                          <a:effectLst/>
                          <a:latin typeface="+mn-lt"/>
                        </a:rPr>
                        <a:t>信頼と意欲に満ちたチームビルディングを推進する。組織の壁を打破し関連部署と連携を取り相互の協力関係を向上させる。
明確な事業戦略目標を持ってビジネスチャンスの開拓を牽引する。
顧客ニーズの変化を常に把握する。未知・不確実な状況に迅速に適応し職務に反映する。
チームで成果を上げることを推進する。お互いに成長し合うチームワーク形成に貢献する。
チームメンバーの個々人の違いを尊重し相互にサポートし合うことでチーム力を高めることに貢献する。</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814526894"/>
              </p:ext>
            </p:extLst>
          </p:nvPr>
        </p:nvGraphicFramePr>
        <p:xfrm>
          <a:off x="374841" y="3436610"/>
          <a:ext cx="8425693" cy="11498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44985">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ja-JP" altLang="de-DE" sz="1100" b="1">
                          <a:solidFill>
                            <a:srgbClr val="313434"/>
                          </a:solidFill>
                          <a:latin typeface="Arial" panose="020B0604020202020204" pitchFamily="34" charset="0"/>
                          <a:ea typeface="游ゴシック" panose="020B0400000000000000" pitchFamily="50" charset="-128"/>
                          <a:cs typeface="Arial" panose="020B0604020202020204" pitchFamily="34" charset="0"/>
                        </a:rPr>
                        <a:t>責任と当事者意識を持ち期限内に実行する</a:t>
                      </a:r>
                      <a:endParaRPr lang="de-CH" sz="1100" b="1">
                        <a:solidFill>
                          <a:srgbClr val="313434"/>
                        </a:solidFill>
                        <a:latin typeface="Arial" panose="020B0604020202020204" pitchFamily="34" charset="0"/>
                        <a:ea typeface="游ゴシック" panose="020B0400000000000000" pitchFamily="50" charset="-128"/>
                        <a:cs typeface="Arial" panose="020B0604020202020204" pitchFamily="34" charset="0"/>
                      </a:endParaRPr>
                    </a:p>
                  </a:txBody>
                  <a:tcPr marL="27000" marR="6470" marT="36000" marB="36000"/>
                </a:tc>
                <a:extLst>
                  <a:ext uri="{0D108BD9-81ED-4DB2-BD59-A6C34878D82A}">
                    <a16:rowId xmlns:a16="http://schemas.microsoft.com/office/drawing/2014/main" val="1888744056"/>
                  </a:ext>
                </a:extLst>
              </a:tr>
              <a:tr h="521424">
                <a:tc>
                  <a:txBody>
                    <a:bodyPr/>
                    <a:lstStyle/>
                    <a:p>
                      <a:pPr marL="347663" indent="-171450" algn="l" fontAlgn="t">
                        <a:spcAft>
                          <a:spcPts val="300"/>
                        </a:spcAft>
                        <a:buFont typeface="Wingdings" panose="05000000000000000000" pitchFamily="2" charset="2"/>
                        <a:buChar char="§"/>
                      </a:pPr>
                      <a:r>
                        <a:rPr lang="ja-JP" altLang="en-US" sz="900" b="0" i="0" u="none" strike="noStrike">
                          <a:solidFill>
                            <a:schemeClr val="tx1"/>
                          </a:solidFill>
                          <a:effectLst/>
                          <a:latin typeface="+mn-lt"/>
                        </a:rPr>
                        <a:t>信頼し任せることでコミットメントを醸成する。
職務遂行に必要な機会とリソースを提供する／求めることを発揮できる職場環境を築く。
達成基準を明確に設定する。必要な情報の提供やフィードバックを適時行う。
説明責任、意思決定、権限など職責範囲を可視化し期待値を明確にする。
マネージャーは部下の希望を踏まえて自己開発の指導・サポートを行い、部下の自己成長を追求する。</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52BC3A51-CCF8-49BD-A8F2-573DCB238E03}"/>
              </a:ext>
            </a:extLst>
          </p:cNvPr>
          <p:cNvSpPr>
            <a:spLocks noGrp="1"/>
          </p:cNvSpPr>
          <p:nvPr>
            <p:ph type="title"/>
          </p:nvPr>
        </p:nvSpPr>
        <p:spPr/>
        <p:txBody>
          <a:bodyPr/>
          <a:lstStyle/>
          <a:p>
            <a:r>
              <a:rPr lang="en-US">
                <a:solidFill>
                  <a:prstClr val="black"/>
                </a:solidFill>
                <a:latin typeface="Arial"/>
              </a:rPr>
              <a:t>Success Statement Descriptors - </a:t>
            </a:r>
            <a:r>
              <a:rPr lang="en-US">
                <a:latin typeface="Arial"/>
              </a:rPr>
              <a:t>Japanese</a:t>
            </a:r>
            <a:br>
              <a:rPr lang="en-US">
                <a:solidFill>
                  <a:srgbClr val="00B050"/>
                </a:solidFill>
                <a:latin typeface="Arial"/>
              </a:rPr>
            </a:br>
            <a:endParaRPr lang="en-US"/>
          </a:p>
        </p:txBody>
      </p:sp>
      <p:sp>
        <p:nvSpPr>
          <p:cNvPr id="3" name="Footer Placeholder 2">
            <a:extLst>
              <a:ext uri="{FF2B5EF4-FFF2-40B4-BE49-F238E27FC236}">
                <a16:creationId xmlns:a16="http://schemas.microsoft.com/office/drawing/2014/main" id="{2D277F5F-4184-4FFA-BCBD-F08D6308488A}"/>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955E58A6-95B2-48D1-A8B0-7B197B6254AA}"/>
              </a:ext>
            </a:extLst>
          </p:cNvPr>
          <p:cNvSpPr>
            <a:spLocks noGrp="1"/>
          </p:cNvSpPr>
          <p:nvPr>
            <p:ph type="sldNum" sz="quarter" idx="12"/>
          </p:nvPr>
        </p:nvSpPr>
        <p:spPr/>
        <p:txBody>
          <a:bodyPr/>
          <a:lstStyle/>
          <a:p>
            <a:r>
              <a:rPr lang="en-US"/>
              <a:t>Page </a:t>
            </a:r>
            <a:fld id="{D126E9C2-5A98-4FED-83CF-BD978A28F274}" type="slidenum">
              <a:rPr lang="en-US" smtClean="0"/>
              <a:pPr/>
              <a:t>12</a:t>
            </a:fld>
            <a:endParaRPr lang="en-US"/>
          </a:p>
        </p:txBody>
      </p:sp>
    </p:spTree>
    <p:extLst>
      <p:ext uri="{BB962C8B-B14F-4D97-AF65-F5344CB8AC3E}">
        <p14:creationId xmlns:p14="http://schemas.microsoft.com/office/powerpoint/2010/main" val="31357706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3603296631"/>
              </p:ext>
            </p:extLst>
          </p:nvPr>
        </p:nvGraphicFramePr>
        <p:xfrm>
          <a:off x="359533" y="877491"/>
          <a:ext cx="8425692" cy="1251440"/>
        </p:xfrm>
        <a:graphic>
          <a:graphicData uri="http://schemas.openxmlformats.org/drawingml/2006/table">
            <a:tbl>
              <a:tblPr firstRow="1" bandRow="1">
                <a:tableStyleId>{5C22544A-7EE6-4342-B048-85BDC9FD1C3A}</a:tableStyleId>
              </a:tblPr>
              <a:tblGrid>
                <a:gridCol w="8425692">
                  <a:extLst>
                    <a:ext uri="{9D8B030D-6E8A-4147-A177-3AD203B41FA5}">
                      <a16:colId xmlns:a16="http://schemas.microsoft.com/office/drawing/2014/main" val="1412822626"/>
                    </a:ext>
                  </a:extLst>
                </a:gridCol>
              </a:tblGrid>
              <a:tr h="99261">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ja-JP" altLang="de-DE" sz="1100" b="1">
                          <a:solidFill>
                            <a:srgbClr val="313434"/>
                          </a:solidFill>
                          <a:latin typeface="Arial" panose="020B0604020202020204" pitchFamily="34" charset="0"/>
                          <a:ea typeface="游ゴシック" panose="020B0400000000000000" pitchFamily="50" charset="-128"/>
                          <a:cs typeface="Arial" panose="020B0604020202020204" pitchFamily="34" charset="0"/>
                        </a:rPr>
                        <a:t>迅速に決断をし一貫した行動をとる</a:t>
                      </a:r>
                      <a:endParaRPr lang="de-CH" sz="1100" b="1">
                        <a:solidFill>
                          <a:srgbClr val="313434"/>
                        </a:solidFill>
                        <a:latin typeface="Arial" panose="020B0604020202020204" pitchFamily="34" charset="0"/>
                        <a:ea typeface="游ゴシック" panose="020B0400000000000000" pitchFamily="50" charset="-128"/>
                        <a:cs typeface="Arial" panose="020B0604020202020204" pitchFamily="34" charset="0"/>
                      </a:endParaRPr>
                    </a:p>
                  </a:txBody>
                  <a:tcPr marL="27000" marR="6470" marT="36000" marB="36000"/>
                </a:tc>
                <a:extLst>
                  <a:ext uri="{0D108BD9-81ED-4DB2-BD59-A6C34878D82A}">
                    <a16:rowId xmlns:a16="http://schemas.microsoft.com/office/drawing/2014/main" val="1888744056"/>
                  </a:ext>
                </a:extLst>
              </a:tr>
              <a:tr h="592904">
                <a:tc>
                  <a:txBody>
                    <a:bodyPr/>
                    <a:lstStyle/>
                    <a:p>
                      <a:pPr marL="347663" indent="-171450" algn="l" fontAlgn="t">
                        <a:spcBef>
                          <a:spcPts val="200"/>
                        </a:spcBef>
                        <a:spcAft>
                          <a:spcPts val="300"/>
                        </a:spcAft>
                        <a:buFont typeface="Wingdings" panose="05000000000000000000" pitchFamily="2" charset="2"/>
                        <a:buChar char="§"/>
                      </a:pPr>
                      <a:r>
                        <a:rPr lang="ja-JP" altLang="en-US" sz="900" b="0" i="0" u="none" strike="noStrike">
                          <a:solidFill>
                            <a:schemeClr val="tx1"/>
                          </a:solidFill>
                          <a:effectLst/>
                          <a:latin typeface="+mn-lt"/>
                        </a:rPr>
                        <a:t>データ（定量的インプット）と経験値（定性的インプット）それぞれの視点から定期的にリスク評価を行い、迅速に課題解決につながる意思決定を行う。
組織目標を達成するための機会・責任・規則など全体像を理解し、それらを伝達する。
タイムリーかつ建設的なフィードバックを行うことを促進する。フィードバックや失敗いから学んだことを活かしスキルを向上させる。
要点を明確に伝達する。オープンに意見交換できるチーム作りをリードする。チームが支持する意思決定を導き出す。
合意した目標は適時進捗確認を行いながら必ず守る。目標の変更が予測される場合は直ぐにチーム内に情報共有する。</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2914731444"/>
              </p:ext>
            </p:extLst>
          </p:nvPr>
        </p:nvGraphicFramePr>
        <p:xfrm>
          <a:off x="359531" y="3507051"/>
          <a:ext cx="8425693" cy="12514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82059">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ja-JP" altLang="de-DE" sz="1100" b="1">
                          <a:solidFill>
                            <a:srgbClr val="313434"/>
                          </a:solidFill>
                          <a:latin typeface="Arial" panose="020B0604020202020204" pitchFamily="34" charset="0"/>
                          <a:ea typeface="游ゴシック" panose="020B0400000000000000" pitchFamily="50" charset="-128"/>
                          <a:cs typeface="Arial" panose="020B0604020202020204" pitchFamily="34" charset="0"/>
                        </a:rPr>
                        <a:t>何事にも情熱を持って成功に導く</a:t>
                      </a:r>
                      <a:endParaRPr lang="de-CH" sz="1100" b="1">
                        <a:solidFill>
                          <a:srgbClr val="313434"/>
                        </a:solidFill>
                        <a:latin typeface="Arial" panose="020B0604020202020204" pitchFamily="34" charset="0"/>
                        <a:ea typeface="游ゴシック" panose="020B0400000000000000" pitchFamily="50" charset="-128"/>
                        <a:cs typeface="Arial" panose="020B0604020202020204" pitchFamily="34" charset="0"/>
                      </a:endParaRPr>
                    </a:p>
                  </a:txBody>
                  <a:tcPr marL="27000" marR="6470" marT="36000" marB="36000"/>
                </a:tc>
                <a:extLst>
                  <a:ext uri="{0D108BD9-81ED-4DB2-BD59-A6C34878D82A}">
                    <a16:rowId xmlns:a16="http://schemas.microsoft.com/office/drawing/2014/main" val="1888744056"/>
                  </a:ext>
                </a:extLst>
              </a:tr>
              <a:tr h="718327">
                <a:tc>
                  <a:txBody>
                    <a:bodyPr/>
                    <a:lstStyle/>
                    <a:p>
                      <a:pPr marL="347663" indent="-171450" algn="l" fontAlgn="t">
                        <a:spcBef>
                          <a:spcPts val="200"/>
                        </a:spcBef>
                        <a:spcAft>
                          <a:spcPts val="300"/>
                        </a:spcAft>
                        <a:buFont typeface="Wingdings" panose="05000000000000000000" pitchFamily="2" charset="2"/>
                        <a:buChar char="§"/>
                      </a:pPr>
                      <a:r>
                        <a:rPr lang="ja-JP" altLang="en-US" sz="900" b="0" i="0" u="none" strike="noStrike">
                          <a:solidFill>
                            <a:schemeClr val="tx1"/>
                          </a:solidFill>
                          <a:effectLst/>
                          <a:latin typeface="+mn-lt"/>
                        </a:rPr>
                        <a:t>成功に導く強固で共感されるビジョンを策定し、それを個人の職務に落とし込む。
成功に向けた計画から逸脱せず、常に高い目標達成意欲を持つ。
個々人の考えに理解と共感を示す。
ロールモデルとなる高い水準のパフォーマンスを常に発揮する。
感謝の気持ちを示す、成功を祝う、失敗いから学ぶ、を重んじる企業風土を醸成する。個人の成果・貢献を認知することを通じて個人の成長を促す。</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6" name="Tabelle 8">
            <a:extLst>
              <a:ext uri="{FF2B5EF4-FFF2-40B4-BE49-F238E27FC236}">
                <a16:creationId xmlns:a16="http://schemas.microsoft.com/office/drawing/2014/main" id="{DBFCD896-21E8-478B-ADF4-59637AA45490}"/>
              </a:ext>
            </a:extLst>
          </p:cNvPr>
          <p:cNvGraphicFramePr>
            <a:graphicFrameLocks noGrp="1"/>
          </p:cNvGraphicFramePr>
          <p:nvPr>
            <p:extLst>
              <p:ext uri="{D42A27DB-BD31-4B8C-83A1-F6EECF244321}">
                <p14:modId xmlns:p14="http://schemas.microsoft.com/office/powerpoint/2010/main" val="96904075"/>
              </p:ext>
            </p:extLst>
          </p:nvPr>
        </p:nvGraphicFramePr>
        <p:xfrm>
          <a:off x="367816" y="2195376"/>
          <a:ext cx="8425693" cy="12514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86150">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ja-JP" altLang="de-DE" sz="1100" b="1">
                          <a:solidFill>
                            <a:srgbClr val="313434"/>
                          </a:solidFill>
                          <a:latin typeface="Arial" panose="020B0604020202020204" pitchFamily="34" charset="0"/>
                          <a:ea typeface="游ゴシック" panose="020B0400000000000000" pitchFamily="50" charset="-128"/>
                          <a:cs typeface="Arial" panose="020B0604020202020204" pitchFamily="34" charset="0"/>
                        </a:rPr>
                        <a:t>ステークホルダーに対して誠実である</a:t>
                      </a:r>
                      <a:endParaRPr lang="de-CH" sz="1100" b="1">
                        <a:solidFill>
                          <a:srgbClr val="313434"/>
                        </a:solidFill>
                        <a:latin typeface="Arial" panose="020B0604020202020204" pitchFamily="34" charset="0"/>
                        <a:ea typeface="游ゴシック" panose="020B0400000000000000" pitchFamily="50" charset="-128"/>
                        <a:cs typeface="Arial" panose="020B0604020202020204" pitchFamily="34" charset="0"/>
                      </a:endParaRPr>
                    </a:p>
                  </a:txBody>
                  <a:tcPr marL="27000" marR="6470" marT="36000" marB="36000"/>
                </a:tc>
                <a:extLst>
                  <a:ext uri="{0D108BD9-81ED-4DB2-BD59-A6C34878D82A}">
                    <a16:rowId xmlns:a16="http://schemas.microsoft.com/office/drawing/2014/main" val="1888744056"/>
                  </a:ext>
                </a:extLst>
              </a:tr>
              <a:tr h="785958">
                <a:tc>
                  <a:txBody>
                    <a:bodyPr/>
                    <a:lstStyle/>
                    <a:p>
                      <a:pPr marL="347663" indent="-171450" algn="l" fontAlgn="t">
                        <a:spcBef>
                          <a:spcPts val="200"/>
                        </a:spcBef>
                        <a:spcAft>
                          <a:spcPts val="300"/>
                        </a:spcAft>
                        <a:buFont typeface="Wingdings" panose="05000000000000000000" pitchFamily="2" charset="2"/>
                        <a:buChar char="§"/>
                      </a:pPr>
                      <a:r>
                        <a:rPr lang="ja-JP" altLang="en-US" sz="900" b="0" i="0" u="none" strike="noStrike" kern="1200">
                          <a:solidFill>
                            <a:schemeClr val="tx1"/>
                          </a:solidFill>
                          <a:effectLst/>
                          <a:latin typeface="+mn-lt"/>
                          <a:ea typeface="+mn-ea"/>
                          <a:cs typeface="+mn-cs"/>
                        </a:rPr>
                        <a:t>イニシアティブを持ってステークホルダーと積極的に交流する。
オープンマインドかつ友好的な姿勢でステークホルダーに接する。
成果を認知し感謝の気持ちを伝える。
すべての視点を考慮し常に公正である。相手に共感の気持ちを示す。
正直な考えを伝え有言実行します。</a:t>
                      </a:r>
                      <a:endParaRPr lang="en-US" sz="900" b="0"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BB56C494-64F8-4388-BA79-05C3D0C8D7B1}"/>
              </a:ext>
            </a:extLst>
          </p:cNvPr>
          <p:cNvSpPr>
            <a:spLocks noGrp="1"/>
          </p:cNvSpPr>
          <p:nvPr>
            <p:ph type="title"/>
          </p:nvPr>
        </p:nvSpPr>
        <p:spPr/>
        <p:txBody>
          <a:bodyPr/>
          <a:lstStyle/>
          <a:p>
            <a:r>
              <a:rPr lang="en-US">
                <a:solidFill>
                  <a:prstClr val="black"/>
                </a:solidFill>
                <a:latin typeface="Arial"/>
              </a:rPr>
              <a:t>Success Statement Descriptors - </a:t>
            </a:r>
            <a:r>
              <a:rPr lang="en-US">
                <a:latin typeface="Arial"/>
              </a:rPr>
              <a:t>Japanese</a:t>
            </a:r>
            <a:br>
              <a:rPr lang="en-US">
                <a:solidFill>
                  <a:srgbClr val="00B050"/>
                </a:solidFill>
                <a:latin typeface="Arial"/>
              </a:rPr>
            </a:br>
            <a:endParaRPr lang="en-US"/>
          </a:p>
        </p:txBody>
      </p:sp>
      <p:sp>
        <p:nvSpPr>
          <p:cNvPr id="3" name="Footer Placeholder 2">
            <a:extLst>
              <a:ext uri="{FF2B5EF4-FFF2-40B4-BE49-F238E27FC236}">
                <a16:creationId xmlns:a16="http://schemas.microsoft.com/office/drawing/2014/main" id="{06AAD28D-1C21-4852-8650-AF74B71BFF73}"/>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628B0010-3287-4AA2-9BB8-67C4F6FA4B65}"/>
              </a:ext>
            </a:extLst>
          </p:cNvPr>
          <p:cNvSpPr>
            <a:spLocks noGrp="1"/>
          </p:cNvSpPr>
          <p:nvPr>
            <p:ph type="sldNum" sz="quarter" idx="12"/>
          </p:nvPr>
        </p:nvSpPr>
        <p:spPr/>
        <p:txBody>
          <a:bodyPr/>
          <a:lstStyle/>
          <a:p>
            <a:r>
              <a:rPr lang="en-US"/>
              <a:t>Page </a:t>
            </a:r>
            <a:fld id="{D126E9C2-5A98-4FED-83CF-BD978A28F274}" type="slidenum">
              <a:rPr lang="en-US" smtClean="0"/>
              <a:pPr/>
              <a:t>13</a:t>
            </a:fld>
            <a:endParaRPr lang="en-US"/>
          </a:p>
        </p:txBody>
      </p:sp>
    </p:spTree>
    <p:extLst>
      <p:ext uri="{BB962C8B-B14F-4D97-AF65-F5344CB8AC3E}">
        <p14:creationId xmlns:p14="http://schemas.microsoft.com/office/powerpoint/2010/main" val="40834057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3229065906"/>
              </p:ext>
            </p:extLst>
          </p:nvPr>
        </p:nvGraphicFramePr>
        <p:xfrm>
          <a:off x="358774" y="877491"/>
          <a:ext cx="8425693" cy="97458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호기심을 기반으로 끊임없이 탐구합니다</a:t>
                      </a:r>
                      <a:r>
                        <a:rPr lang="en-US" sz="1100" b="1">
                          <a:solidFill>
                            <a:srgbClr val="313434"/>
                          </a:solidFill>
                          <a:effectLst/>
                          <a:latin typeface="Batang" panose="02030600000101010101" pitchFamily="18" charset="-127"/>
                          <a:ea typeface="SimSun" panose="02010600030101010101" pitchFamily="2" charset="-122"/>
                          <a:cs typeface="Batang" panose="02030600000101010101" pitchFamily="18" charset="-127"/>
                        </a:rPr>
                        <a:t>. </a:t>
                      </a:r>
                      <a:endParaRPr lang="de-CH" sz="1100">
                        <a:solidFill>
                          <a:srgbClr val="000000"/>
                        </a:solidFill>
                        <a:effectLst/>
                        <a:latin typeface="Arial" panose="020B0604020202020204" pitchFamily="34" charset="0"/>
                        <a:ea typeface="SimSun" panose="02010600030101010101" pitchFamily="2" charset="-122"/>
                      </a:endParaRPr>
                    </a:p>
                  </a:txBody>
                  <a:tcPr marL="27000" marR="6470" marT="36000" marB="36000"/>
                </a:tc>
                <a:extLst>
                  <a:ext uri="{0D108BD9-81ED-4DB2-BD59-A6C34878D82A}">
                    <a16:rowId xmlns:a16="http://schemas.microsoft.com/office/drawing/2014/main" val="1888744056"/>
                  </a:ext>
                </a:extLst>
              </a:tr>
              <a:tr h="432497">
                <a:tc>
                  <a:txBody>
                    <a:bodyPr/>
                    <a:lstStyle/>
                    <a:p>
                      <a:pPr marL="347663" indent="-171450" algn="l" fontAlgn="t">
                        <a:spcAft>
                          <a:spcPts val="300"/>
                        </a:spcAft>
                        <a:buFont typeface="Wingdings" panose="05000000000000000000" pitchFamily="2" charset="2"/>
                        <a:buChar char="§"/>
                      </a:pPr>
                      <a:r>
                        <a:rPr lang="ko-KR" altLang="en-US" sz="900" b="1" i="0" u="none" strike="noStrike">
                          <a:solidFill>
                            <a:schemeClr val="tx1"/>
                          </a:solidFill>
                          <a:effectLst/>
                          <a:latin typeface="굴림" panose="020B0600000101010101" pitchFamily="50" charset="-127"/>
                          <a:ea typeface="굴림" panose="020B0600000101010101" pitchFamily="50" charset="-127"/>
                        </a:rPr>
                        <a:t>현재의 상황에 대해 지속적으로 도전합니다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심지어 모든 사람의 책임의 영역을 넘어</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명확히 하거나 이해하기 위해 질문을 하는 것을 두려워하지 않습니다
편견없이 질문하고</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다른 사람의 관점에 대한 호기심을 갖고</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가능한 것에 대한 우리의 상상력을 발휘할 수 있는 개방적이고 포괄적인 환경을 조성합니다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a:t>
                      </a:r>
                      <a:r>
                        <a:rPr lang="ko-KR" altLang="en-US" sz="900" b="1" i="0" u="none" strike="noStrike">
                          <a:solidFill>
                            <a:schemeClr val="tx1"/>
                          </a:solidFill>
                          <a:effectLst/>
                          <a:latin typeface="굴림" panose="020B0600000101010101" pitchFamily="50" charset="-127"/>
                          <a:ea typeface="굴림" panose="020B0600000101010101" pitchFamily="50" charset="-127"/>
                        </a:rPr>
                        <a:t>
</a:t>
                      </a:r>
                      <a:r>
                        <a:rPr lang="en-US" altLang="ko-KR" sz="900" b="1" i="0" u="none" strike="noStrike">
                          <a:solidFill>
                            <a:schemeClr val="tx1"/>
                          </a:solidFill>
                          <a:effectLst/>
                          <a:latin typeface="굴림" panose="020B0600000101010101" pitchFamily="50" charset="-127"/>
                          <a:ea typeface="굴림" panose="020B0600000101010101" pitchFamily="50" charset="-127"/>
                        </a:rPr>
                        <a:t>Oerlikon </a:t>
                      </a:r>
                      <a:r>
                        <a:rPr lang="ko-KR" altLang="en-US" sz="900" b="1" i="0" u="none" strike="noStrike">
                          <a:solidFill>
                            <a:schemeClr val="tx1"/>
                          </a:solidFill>
                          <a:effectLst/>
                          <a:latin typeface="굴림" panose="020B0600000101010101" pitchFamily="50" charset="-127"/>
                          <a:ea typeface="굴림" panose="020B0600000101010101" pitchFamily="50" charset="-127"/>
                        </a:rPr>
                        <a:t>테두리 밖에서 생각하면서 혁신에 대한 관심을 갖고 유도하며 범위와 주제를 넘나드는 도전과 토론을 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a:t>
                      </a:r>
                      <a:r>
                        <a:rPr lang="ko-KR" altLang="en-US" sz="900" b="1" i="0" u="none" strike="noStrike">
                          <a:solidFill>
                            <a:schemeClr val="tx1"/>
                          </a:solidFill>
                          <a:effectLst/>
                          <a:latin typeface="굴림" panose="020B0600000101010101" pitchFamily="50" charset="-127"/>
                          <a:ea typeface="굴림" panose="020B0600000101010101" pitchFamily="50" charset="-127"/>
                        </a:rPr>
                        <a:t> 
과제를 선택하고 실험을 시작할 수 있는 기회를 찾습니다</a:t>
                      </a:r>
                      <a:r>
                        <a:rPr lang="en-US" altLang="ko-KR" sz="900" b="1" i="0" u="none" strike="noStrike">
                          <a:solidFill>
                            <a:schemeClr val="tx1"/>
                          </a:solidFill>
                          <a:effectLst/>
                          <a:latin typeface="굴림" panose="020B0600000101010101" pitchFamily="50" charset="-127"/>
                          <a:ea typeface="굴림" panose="020B0600000101010101" pitchFamily="50" charset="-127"/>
                        </a:rPr>
                        <a:t>.</a:t>
                      </a:r>
                      <a:endParaRPr lang="en-US" sz="900" b="1" i="0" u="none" strike="noStrike" kern="1200">
                        <a:solidFill>
                          <a:schemeClr val="tx1"/>
                        </a:solidFill>
                        <a:effectLst/>
                        <a:latin typeface="굴림" panose="020B0600000101010101" pitchFamily="50" charset="-127"/>
                        <a:ea typeface="굴림" panose="020B0600000101010101" pitchFamily="50" charset="-127"/>
                        <a:cs typeface="+mn-cs"/>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7" name="Tabelle 8">
            <a:extLst>
              <a:ext uri="{FF2B5EF4-FFF2-40B4-BE49-F238E27FC236}">
                <a16:creationId xmlns:a16="http://schemas.microsoft.com/office/drawing/2014/main" id="{89F84BFE-C652-489C-B9CE-8C2BAEF4470B}"/>
              </a:ext>
            </a:extLst>
          </p:cNvPr>
          <p:cNvGraphicFramePr>
            <a:graphicFrameLocks noGrp="1"/>
          </p:cNvGraphicFramePr>
          <p:nvPr>
            <p:extLst>
              <p:ext uri="{D42A27DB-BD31-4B8C-83A1-F6EECF244321}">
                <p14:modId xmlns:p14="http://schemas.microsoft.com/office/powerpoint/2010/main" val="2922772790"/>
              </p:ext>
            </p:extLst>
          </p:nvPr>
        </p:nvGraphicFramePr>
        <p:xfrm>
          <a:off x="359532" y="1969316"/>
          <a:ext cx="8425693" cy="11498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en-US" sz="1100" b="1">
                          <a:solidFill>
                            <a:srgbClr val="313434"/>
                          </a:solidFill>
                          <a:effectLst/>
                          <a:latin typeface="Arial" panose="020B0604020202020204" pitchFamily="34" charset="0"/>
                          <a:ea typeface="SimSun" panose="02010600030101010101" pitchFamily="2" charset="-122"/>
                        </a:rPr>
                        <a:t>Oerlikon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팀의</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일원으로</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고객을</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위한</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가치를</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창출합니다</a:t>
                      </a:r>
                      <a:endParaRPr lang="de-CH" sz="1100">
                        <a:solidFill>
                          <a:srgbClr val="000000"/>
                        </a:solidFill>
                        <a:effectLst/>
                        <a:latin typeface="Arial" panose="020B0604020202020204" pitchFamily="34" charset="0"/>
                        <a:ea typeface="SimSun" panose="02010600030101010101" pitchFamily="2" charset="-122"/>
                      </a:endParaRPr>
                    </a:p>
                  </a:txBody>
                  <a:tcPr marL="27000" marR="6470" marT="36000" marB="36000"/>
                </a:tc>
                <a:extLst>
                  <a:ext uri="{0D108BD9-81ED-4DB2-BD59-A6C34878D82A}">
                    <a16:rowId xmlns:a16="http://schemas.microsoft.com/office/drawing/2014/main" val="1888744056"/>
                  </a:ext>
                </a:extLst>
              </a:tr>
              <a:tr h="834141">
                <a:tc>
                  <a:txBody>
                    <a:bodyPr/>
                    <a:lstStyle/>
                    <a:p>
                      <a:pPr marL="347663" indent="-171450" algn="l" fontAlgn="t">
                        <a:spcAft>
                          <a:spcPts val="300"/>
                        </a:spcAft>
                        <a:buFont typeface="Wingdings" panose="05000000000000000000" pitchFamily="2" charset="2"/>
                        <a:buChar char="§"/>
                      </a:pPr>
                      <a:r>
                        <a:rPr lang="ko-KR" altLang="en-US" sz="900" b="1" i="0" u="none" strike="noStrike">
                          <a:solidFill>
                            <a:schemeClr val="tx1"/>
                          </a:solidFill>
                          <a:effectLst/>
                          <a:latin typeface="굴림" panose="020B0600000101010101" pitchFamily="50" charset="-127"/>
                          <a:ea typeface="굴림" panose="020B0600000101010101" pitchFamily="50" charset="-127"/>
                        </a:rPr>
                        <a:t>다른 팀과 협업하고 신뢰를 </a:t>
                      </a:r>
                      <a:r>
                        <a:rPr lang="ko-KR" altLang="en-US" sz="900" b="1" i="0" u="none" strike="noStrike" err="1">
                          <a:solidFill>
                            <a:schemeClr val="tx1"/>
                          </a:solidFill>
                          <a:effectLst/>
                          <a:latin typeface="굴림" panose="020B0600000101010101" pitchFamily="50" charset="-127"/>
                          <a:ea typeface="굴림" panose="020B0600000101010101" pitchFamily="50" charset="-127"/>
                        </a:rPr>
                        <a:t>쌓아가기</a:t>
                      </a:r>
                      <a:r>
                        <a:rPr lang="ko-KR" altLang="en-US" sz="900" b="1" i="0" u="none" strike="noStrike">
                          <a:solidFill>
                            <a:schemeClr val="tx1"/>
                          </a:solidFill>
                          <a:effectLst/>
                          <a:latin typeface="굴림" panose="020B0600000101010101" pitchFamily="50" charset="-127"/>
                          <a:ea typeface="굴림" panose="020B0600000101010101" pitchFamily="50" charset="-127"/>
                        </a:rPr>
                        <a:t> 위해 노력합니다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성공적인 비즈니스를 구축하기 위한 시장 기회를 개발하고 추진합니다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변화하는 고객 요구를 인지하고</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알 수 없거나 불확실한 상황에 신속하게 적응하고</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이를 고려하여 조치를 취합니다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팀에서 책임을 맡을 수 있는 체계와 조직을  구축합니다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역량을 유지하고 발전시키기 위한 팀 개발을 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a:t>
                      </a:r>
                      <a:r>
                        <a:rPr lang="ko-KR" altLang="en-US" sz="900" b="1" i="0" u="none" strike="noStrike">
                          <a:solidFill>
                            <a:schemeClr val="tx1"/>
                          </a:solidFill>
                          <a:effectLst/>
                          <a:latin typeface="굴림" panose="020B0600000101010101" pitchFamily="50" charset="-127"/>
                          <a:ea typeface="굴림" panose="020B0600000101010101" pitchFamily="50" charset="-127"/>
                        </a:rPr>
                        <a:t>
팀 내 개인의 차이를 소중히 받아들이며 개개인의 역량을 지원하고 평가함으로써 팀 잠재력을 향상시킵니다</a:t>
                      </a:r>
                      <a:r>
                        <a:rPr lang="en-US" altLang="ko-KR" sz="900" b="1" i="0" u="none" strike="noStrike">
                          <a:solidFill>
                            <a:schemeClr val="tx1"/>
                          </a:solidFill>
                          <a:effectLst/>
                          <a:latin typeface="굴림" panose="020B0600000101010101" pitchFamily="50" charset="-127"/>
                          <a:ea typeface="굴림" panose="020B0600000101010101" pitchFamily="50" charset="-127"/>
                        </a:rPr>
                        <a:t>.</a:t>
                      </a:r>
                      <a:endParaRPr lang="en-US" sz="900" b="1" i="0" u="none" strike="noStrike">
                        <a:solidFill>
                          <a:schemeClr val="tx1"/>
                        </a:solidFill>
                        <a:effectLst/>
                        <a:latin typeface="굴림" panose="020B0600000101010101" pitchFamily="50" charset="-127"/>
                        <a:ea typeface="굴림" panose="020B0600000101010101" pitchFamily="50" charset="-127"/>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707914977"/>
              </p:ext>
            </p:extLst>
          </p:nvPr>
        </p:nvGraphicFramePr>
        <p:xfrm>
          <a:off x="358774" y="3236401"/>
          <a:ext cx="8426451" cy="1149840"/>
        </p:xfrm>
        <a:graphic>
          <a:graphicData uri="http://schemas.openxmlformats.org/drawingml/2006/table">
            <a:tbl>
              <a:tblPr firstRow="1" bandRow="1">
                <a:tableStyleId>{5C22544A-7EE6-4342-B048-85BDC9FD1C3A}</a:tableStyleId>
              </a:tblPr>
              <a:tblGrid>
                <a:gridCol w="8426451">
                  <a:extLst>
                    <a:ext uri="{9D8B030D-6E8A-4147-A177-3AD203B41FA5}">
                      <a16:colId xmlns:a16="http://schemas.microsoft.com/office/drawing/2014/main" val="1412822626"/>
                    </a:ext>
                  </a:extLst>
                </a:gridCol>
              </a:tblGrid>
              <a:tr h="100941">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최선을</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다해</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적시에</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맡은</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업무를</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완수합니다</a:t>
                      </a:r>
                      <a:endParaRPr lang="de-CH" sz="1100">
                        <a:solidFill>
                          <a:srgbClr val="000000"/>
                        </a:solidFill>
                        <a:effectLst/>
                        <a:latin typeface="Arial" panose="020B0604020202020204" pitchFamily="34" charset="0"/>
                        <a:ea typeface="SimSun" panose="02010600030101010101" pitchFamily="2" charset="-122"/>
                      </a:endParaRPr>
                    </a:p>
                  </a:txBody>
                  <a:tcPr marL="27000" marR="6470" marT="36000" marB="36000"/>
                </a:tc>
                <a:extLst>
                  <a:ext uri="{0D108BD9-81ED-4DB2-BD59-A6C34878D82A}">
                    <a16:rowId xmlns:a16="http://schemas.microsoft.com/office/drawing/2014/main" val="1888744056"/>
                  </a:ext>
                </a:extLst>
              </a:tr>
              <a:tr h="547131">
                <a:tc>
                  <a:txBody>
                    <a:bodyPr/>
                    <a:lstStyle/>
                    <a:p>
                      <a:pPr marL="347663" indent="-171450" algn="l" fontAlgn="t">
                        <a:spcAft>
                          <a:spcPts val="300"/>
                        </a:spcAft>
                        <a:buFont typeface="Wingdings" panose="05000000000000000000" pitchFamily="2" charset="2"/>
                        <a:buChar char="§"/>
                      </a:pPr>
                      <a:r>
                        <a:rPr lang="ko-KR" altLang="en-US" sz="900" b="1" i="0" u="none" strike="noStrike">
                          <a:solidFill>
                            <a:schemeClr val="tx1"/>
                          </a:solidFill>
                          <a:effectLst/>
                          <a:latin typeface="굴림" panose="020B0600000101010101" pitchFamily="50" charset="-127"/>
                          <a:ea typeface="굴림" panose="020B0600000101010101" pitchFamily="50" charset="-127"/>
                        </a:rPr>
                        <a:t>사람들에게 재량권과 신뢰를 줌으로써 헌신을 장려합니다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직원들에게 기회와 자원을 제공하고 또한 그것을 직원들이 요청하기 쉬운 환경을 조성합니다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명확한 기대치를 설정하고 그 배경이 되는 정보와 피드백을 제공합니다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권한 위임을 명확하게 설정합니다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예</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범위</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책임</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의사 결정</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위임</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성공에 대한 기대치 설정</a:t>
                      </a:r>
                      <a:r>
                        <a:rPr lang="en-US" altLang="ko-KR" sz="900" b="1" i="0" u="none" strike="noStrike">
                          <a:solidFill>
                            <a:schemeClr val="tx1"/>
                          </a:solidFill>
                          <a:effectLst/>
                          <a:latin typeface="굴림" panose="020B0600000101010101" pitchFamily="50" charset="-127"/>
                          <a:ea typeface="굴림" panose="020B0600000101010101" pitchFamily="50" charset="-127"/>
                        </a:rPr>
                        <a:t>)</a:t>
                      </a:r>
                      <a:r>
                        <a:rPr lang="ko-KR" altLang="en-US" sz="900" b="1" i="0" u="none" strike="noStrike">
                          <a:solidFill>
                            <a:schemeClr val="tx1"/>
                          </a:solidFill>
                          <a:effectLst/>
                          <a:latin typeface="굴림" panose="020B0600000101010101" pitchFamily="50" charset="-127"/>
                          <a:ea typeface="굴림" panose="020B0600000101010101" pitchFamily="50" charset="-127"/>
                        </a:rPr>
                        <a:t>
관리자들은 직원들의 발전을 위해 지원하고 코치하며</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직원들은 본인 발전을 추구하고 또한 이러한 것을 요구할 수 있습니다</a:t>
                      </a:r>
                      <a:r>
                        <a:rPr lang="en-US" altLang="ko-KR" sz="900" b="1" i="0" u="none" strike="noStrike">
                          <a:solidFill>
                            <a:schemeClr val="tx1"/>
                          </a:solidFill>
                          <a:effectLst/>
                          <a:latin typeface="굴림" panose="020B0600000101010101" pitchFamily="50" charset="-127"/>
                          <a:ea typeface="굴림" panose="020B0600000101010101" pitchFamily="50" charset="-127"/>
                        </a:rPr>
                        <a:t>.</a:t>
                      </a:r>
                      <a:endParaRPr lang="en-US" sz="900" b="1" i="0" u="none" strike="noStrike" kern="1200">
                        <a:solidFill>
                          <a:schemeClr val="tx1"/>
                        </a:solidFill>
                        <a:effectLst/>
                        <a:latin typeface="굴림" panose="020B0600000101010101" pitchFamily="50" charset="-127"/>
                        <a:ea typeface="굴림" panose="020B0600000101010101" pitchFamily="50" charset="-127"/>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4" name="Title 3">
            <a:extLst>
              <a:ext uri="{FF2B5EF4-FFF2-40B4-BE49-F238E27FC236}">
                <a16:creationId xmlns:a16="http://schemas.microsoft.com/office/drawing/2014/main" id="{6BAB2A5C-4ACD-4135-B00A-82DD0EA35E6C}"/>
              </a:ext>
            </a:extLst>
          </p:cNvPr>
          <p:cNvSpPr>
            <a:spLocks noGrp="1"/>
          </p:cNvSpPr>
          <p:nvPr>
            <p:ph type="title"/>
          </p:nvPr>
        </p:nvSpPr>
        <p:spPr/>
        <p:txBody>
          <a:bodyPr/>
          <a:lstStyle/>
          <a:p>
            <a:r>
              <a:rPr lang="en-US">
                <a:solidFill>
                  <a:prstClr val="black"/>
                </a:solidFill>
                <a:latin typeface="Arial"/>
              </a:rPr>
              <a:t>Success Statement Descriptors - </a:t>
            </a:r>
            <a:r>
              <a:rPr lang="en-US">
                <a:latin typeface="Arial"/>
              </a:rPr>
              <a:t>Korean</a:t>
            </a:r>
            <a:r>
              <a:rPr lang="en-US">
                <a:solidFill>
                  <a:srgbClr val="00B050"/>
                </a:solidFill>
                <a:latin typeface="Arial"/>
              </a:rPr>
              <a:t> </a:t>
            </a:r>
            <a:br>
              <a:rPr lang="en-US">
                <a:solidFill>
                  <a:srgbClr val="00B050"/>
                </a:solidFill>
                <a:latin typeface="Arial"/>
              </a:rPr>
            </a:br>
            <a:endParaRPr lang="en-US"/>
          </a:p>
        </p:txBody>
      </p:sp>
      <p:sp>
        <p:nvSpPr>
          <p:cNvPr id="10" name="Footer Placeholder 9">
            <a:extLst>
              <a:ext uri="{FF2B5EF4-FFF2-40B4-BE49-F238E27FC236}">
                <a16:creationId xmlns:a16="http://schemas.microsoft.com/office/drawing/2014/main" id="{FF11EEB2-DA02-4F81-9611-86CD5D8600B4}"/>
              </a:ext>
            </a:extLst>
          </p:cNvPr>
          <p:cNvSpPr>
            <a:spLocks noGrp="1"/>
          </p:cNvSpPr>
          <p:nvPr>
            <p:ph type="ftr" sz="quarter" idx="11"/>
          </p:nvPr>
        </p:nvSpPr>
        <p:spPr/>
        <p:txBody>
          <a:bodyPr/>
          <a:lstStyle/>
          <a:p>
            <a:r>
              <a:rPr lang="en-US"/>
              <a:t>Oerlikon Success Statements - Descriptors</a:t>
            </a:r>
          </a:p>
        </p:txBody>
      </p:sp>
      <p:sp>
        <p:nvSpPr>
          <p:cNvPr id="12" name="Slide Number Placeholder 11">
            <a:extLst>
              <a:ext uri="{FF2B5EF4-FFF2-40B4-BE49-F238E27FC236}">
                <a16:creationId xmlns:a16="http://schemas.microsoft.com/office/drawing/2014/main" id="{5C70179B-1AF5-4DB9-A590-CA890062FDB1}"/>
              </a:ext>
            </a:extLst>
          </p:cNvPr>
          <p:cNvSpPr>
            <a:spLocks noGrp="1"/>
          </p:cNvSpPr>
          <p:nvPr>
            <p:ph type="sldNum" sz="quarter" idx="12"/>
          </p:nvPr>
        </p:nvSpPr>
        <p:spPr/>
        <p:txBody>
          <a:bodyPr/>
          <a:lstStyle/>
          <a:p>
            <a:r>
              <a:rPr lang="en-US"/>
              <a:t>Page </a:t>
            </a:r>
            <a:fld id="{D126E9C2-5A98-4FED-83CF-BD978A28F274}" type="slidenum">
              <a:rPr lang="en-US" smtClean="0"/>
              <a:pPr/>
              <a:t>14</a:t>
            </a:fld>
            <a:endParaRPr lang="en-US"/>
          </a:p>
        </p:txBody>
      </p:sp>
    </p:spTree>
    <p:extLst>
      <p:ext uri="{BB962C8B-B14F-4D97-AF65-F5344CB8AC3E}">
        <p14:creationId xmlns:p14="http://schemas.microsoft.com/office/powerpoint/2010/main" val="4624717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421802664"/>
              </p:ext>
            </p:extLst>
          </p:nvPr>
        </p:nvGraphicFramePr>
        <p:xfrm>
          <a:off x="359531" y="879475"/>
          <a:ext cx="8425693" cy="11498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신속하고</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정확하게</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결정하고</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그</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결정을</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따릅니다</a:t>
                      </a:r>
                      <a:endParaRPr lang="de-CH" sz="1100">
                        <a:solidFill>
                          <a:srgbClr val="000000"/>
                        </a:solidFill>
                        <a:effectLst/>
                        <a:latin typeface="Arial" panose="020B0604020202020204" pitchFamily="34" charset="0"/>
                        <a:ea typeface="SimSun" panose="02010600030101010101" pitchFamily="2" charset="-122"/>
                      </a:endParaRPr>
                    </a:p>
                  </a:txBody>
                  <a:tcPr marL="27000" marR="6470" marT="36000" marB="36000"/>
                </a:tc>
                <a:extLst>
                  <a:ext uri="{0D108BD9-81ED-4DB2-BD59-A6C34878D82A}">
                    <a16:rowId xmlns:a16="http://schemas.microsoft.com/office/drawing/2014/main" val="1888744056"/>
                  </a:ext>
                </a:extLst>
              </a:tr>
              <a:tr h="609022">
                <a:tc>
                  <a:txBody>
                    <a:bodyPr/>
                    <a:lstStyle/>
                    <a:p>
                      <a:pPr marL="347663" indent="-171450" algn="l" fontAlgn="t">
                        <a:spcBef>
                          <a:spcPts val="0"/>
                        </a:spcBef>
                        <a:spcAft>
                          <a:spcPts val="300"/>
                        </a:spcAft>
                        <a:buFont typeface="Wingdings" panose="05000000000000000000" pitchFamily="2" charset="2"/>
                        <a:buChar char="§"/>
                      </a:pPr>
                      <a:r>
                        <a:rPr lang="ko-KR" altLang="en-US" sz="900" b="1" i="0" u="none" strike="noStrike">
                          <a:solidFill>
                            <a:schemeClr val="tx1"/>
                          </a:solidFill>
                          <a:effectLst/>
                          <a:latin typeface="굴림" panose="020B0600000101010101" pitchFamily="50" charset="-127"/>
                          <a:ea typeface="굴림" panose="020B0600000101010101" pitchFamily="50" charset="-127"/>
                        </a:rPr>
                        <a:t>데이터 해석</a:t>
                      </a:r>
                      <a:r>
                        <a:rPr lang="en-US" altLang="ko-KR" sz="900" b="1" i="0" u="none" strike="noStrike">
                          <a:solidFill>
                            <a:schemeClr val="tx1"/>
                          </a:solidFill>
                          <a:effectLst/>
                          <a:latin typeface="굴림" panose="020B0600000101010101" pitchFamily="50" charset="-127"/>
                          <a:ea typeface="굴림" panose="020B0600000101010101" pitchFamily="50" charset="-127"/>
                        </a:rPr>
                        <a:t>(</a:t>
                      </a:r>
                      <a:r>
                        <a:rPr lang="ko-KR" altLang="en-US" sz="900" b="1" i="0" u="none" strike="noStrike">
                          <a:solidFill>
                            <a:schemeClr val="tx1"/>
                          </a:solidFill>
                          <a:effectLst/>
                          <a:latin typeface="굴림" panose="020B0600000101010101" pitchFamily="50" charset="-127"/>
                          <a:ea typeface="굴림" panose="020B0600000101010101" pitchFamily="50" charset="-127"/>
                        </a:rPr>
                        <a:t>정량적 입력</a:t>
                      </a:r>
                      <a:r>
                        <a:rPr lang="en-US" altLang="ko-KR" sz="900" b="1" i="0" u="none" strike="noStrike">
                          <a:solidFill>
                            <a:schemeClr val="tx1"/>
                          </a:solidFill>
                          <a:effectLst/>
                          <a:latin typeface="굴림" panose="020B0600000101010101" pitchFamily="50" charset="-127"/>
                          <a:ea typeface="굴림" panose="020B0600000101010101" pitchFamily="50" charset="-127"/>
                        </a:rPr>
                        <a:t>)</a:t>
                      </a:r>
                      <a:r>
                        <a:rPr lang="ko-KR" altLang="en-US" sz="900" b="1" i="0" u="none" strike="noStrike">
                          <a:solidFill>
                            <a:schemeClr val="tx1"/>
                          </a:solidFill>
                          <a:effectLst/>
                          <a:latin typeface="굴림" panose="020B0600000101010101" pitchFamily="50" charset="-127"/>
                          <a:ea typeface="굴림" panose="020B0600000101010101" pitchFamily="50" charset="-127"/>
                        </a:rPr>
                        <a:t>과 팀 경험</a:t>
                      </a:r>
                      <a:r>
                        <a:rPr lang="en-US" altLang="ko-KR" sz="900" b="1" i="0" u="none" strike="noStrike">
                          <a:solidFill>
                            <a:schemeClr val="tx1"/>
                          </a:solidFill>
                          <a:effectLst/>
                          <a:latin typeface="굴림" panose="020B0600000101010101" pitchFamily="50" charset="-127"/>
                          <a:ea typeface="굴림" panose="020B0600000101010101" pitchFamily="50" charset="-127"/>
                        </a:rPr>
                        <a:t>(</a:t>
                      </a:r>
                      <a:r>
                        <a:rPr lang="ko-KR" altLang="en-US" sz="900" b="1" i="0" u="none" strike="noStrike">
                          <a:solidFill>
                            <a:schemeClr val="tx1"/>
                          </a:solidFill>
                          <a:effectLst/>
                          <a:latin typeface="굴림" panose="020B0600000101010101" pitchFamily="50" charset="-127"/>
                          <a:ea typeface="굴림" panose="020B0600000101010101" pitchFamily="50" charset="-127"/>
                        </a:rPr>
                        <a:t>정성적 입력</a:t>
                      </a:r>
                      <a:r>
                        <a:rPr lang="en-US" altLang="ko-KR" sz="900" b="1" i="0" u="none" strike="noStrike">
                          <a:solidFill>
                            <a:schemeClr val="tx1"/>
                          </a:solidFill>
                          <a:effectLst/>
                          <a:latin typeface="굴림" panose="020B0600000101010101" pitchFamily="50" charset="-127"/>
                          <a:ea typeface="굴림" panose="020B0600000101010101" pitchFamily="50" charset="-127"/>
                        </a:rPr>
                        <a:t>)</a:t>
                      </a:r>
                      <a:r>
                        <a:rPr lang="ko-KR" altLang="en-US" sz="900" b="1" i="0" u="none" strike="noStrike">
                          <a:solidFill>
                            <a:schemeClr val="tx1"/>
                          </a:solidFill>
                          <a:effectLst/>
                          <a:latin typeface="굴림" panose="020B0600000101010101" pitchFamily="50" charset="-127"/>
                          <a:ea typeface="굴림" panose="020B0600000101010101" pitchFamily="50" charset="-127"/>
                        </a:rPr>
                        <a:t>에 따라 신속하고 솔루션 중심의 방식으로 결정을 마무리하는 동시에 정기적으로 위험을 평가합니다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성공을 위한 기회</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책임 및 규정을 포함하여 회사의 큰 그림에 대한 체계를 이해하고 전달합니다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시기적으로 적절하고</a:t>
                      </a:r>
                      <a:r>
                        <a:rPr lang="en-US" altLang="ko-KR" sz="900" b="1" i="0" u="none" strike="noStrike">
                          <a:solidFill>
                            <a:schemeClr val="tx1"/>
                          </a:solidFill>
                          <a:effectLst/>
                          <a:latin typeface="굴림" panose="020B0600000101010101" pitchFamily="50" charset="-127"/>
                          <a:ea typeface="굴림" panose="020B0600000101010101" pitchFamily="50" charset="-127"/>
                        </a:rPr>
                        <a:t>,</a:t>
                      </a:r>
                      <a:r>
                        <a:rPr lang="ko-KR" altLang="en-US" sz="900" b="1" i="0" u="none" strike="noStrike">
                          <a:solidFill>
                            <a:schemeClr val="tx1"/>
                          </a:solidFill>
                          <a:effectLst/>
                          <a:latin typeface="굴림" panose="020B0600000101010101" pitchFamily="50" charset="-127"/>
                          <a:ea typeface="굴림" panose="020B0600000101010101" pitchFamily="50" charset="-127"/>
                        </a:rPr>
                        <a:t> 건설적인 피드백의 교환을 장려하고 용이하게 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피드백에 반영하고</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실수에서 배우고</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의사 결정 능력을 지속적으로 향상시킵니다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명확하고 초점에 맞추어서 의사 소통합니다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팀이 주로 지원하는 결정을 공개 토론을 통해 팀을 이끌다
합의된 목표를 지속적으로 검토하고 준수합니다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잠재적인 변경 사항은 사전에 주시합니다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a:t>
                      </a:r>
                      <a:endParaRPr lang="en-US" sz="900" b="1" i="0" u="none" strike="noStrike">
                        <a:solidFill>
                          <a:schemeClr val="tx1"/>
                        </a:solidFill>
                        <a:effectLst/>
                        <a:latin typeface="굴림" panose="020B0600000101010101" pitchFamily="50" charset="-127"/>
                        <a:ea typeface="굴림" panose="020B0600000101010101" pitchFamily="50" charset="-127"/>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1442151201"/>
              </p:ext>
            </p:extLst>
          </p:nvPr>
        </p:nvGraphicFramePr>
        <p:xfrm>
          <a:off x="359533" y="3400649"/>
          <a:ext cx="8425692" cy="1287000"/>
        </p:xfrm>
        <a:graphic>
          <a:graphicData uri="http://schemas.openxmlformats.org/drawingml/2006/table">
            <a:tbl>
              <a:tblPr firstRow="1" bandRow="1">
                <a:tableStyleId>{5C22544A-7EE6-4342-B048-85BDC9FD1C3A}</a:tableStyleId>
              </a:tblPr>
              <a:tblGrid>
                <a:gridCol w="8425692">
                  <a:extLst>
                    <a:ext uri="{9D8B030D-6E8A-4147-A177-3AD203B41FA5}">
                      <a16:colId xmlns:a16="http://schemas.microsoft.com/office/drawing/2014/main" val="1412822626"/>
                    </a:ext>
                  </a:extLst>
                </a:gridCol>
              </a:tblGrid>
              <a:tr h="168338">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모든</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일에</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열정을</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가지고</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성공을</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이끌어</a:t>
                      </a:r>
                      <a:r>
                        <a:rPr lang="ko-KR" altLang="en-US" sz="1100" b="1">
                          <a:solidFill>
                            <a:srgbClr val="313434"/>
                          </a:solidFill>
                          <a:effectLst/>
                          <a:latin typeface="Arial" panose="020B0604020202020204" pitchFamily="34" charset="0"/>
                          <a:ea typeface="SimSun" panose="02010600030101010101" pitchFamily="2" charset="-122"/>
                        </a:rPr>
                        <a:t> </a:t>
                      </a: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냅니다</a:t>
                      </a:r>
                      <a:endParaRPr lang="de-CH" sz="1100">
                        <a:solidFill>
                          <a:srgbClr val="000000"/>
                        </a:solidFill>
                        <a:effectLst/>
                        <a:latin typeface="Arial" panose="020B0604020202020204" pitchFamily="34" charset="0"/>
                        <a:ea typeface="SimSun" panose="02010600030101010101" pitchFamily="2" charset="-122"/>
                      </a:endParaRPr>
                    </a:p>
                  </a:txBody>
                  <a:tcPr marL="27000" marR="6470" marT="36000" marB="36000"/>
                </a:tc>
                <a:extLst>
                  <a:ext uri="{0D108BD9-81ED-4DB2-BD59-A6C34878D82A}">
                    <a16:rowId xmlns:a16="http://schemas.microsoft.com/office/drawing/2014/main" val="1888744056"/>
                  </a:ext>
                </a:extLst>
              </a:tr>
              <a:tr h="705540">
                <a:tc>
                  <a:txBody>
                    <a:bodyPr/>
                    <a:lstStyle/>
                    <a:p>
                      <a:pPr marL="347663" indent="-171450" algn="l" fontAlgn="t">
                        <a:spcBef>
                          <a:spcPts val="0"/>
                        </a:spcBef>
                        <a:spcAft>
                          <a:spcPts val="300"/>
                        </a:spcAft>
                        <a:buFont typeface="Wingdings" panose="05000000000000000000" pitchFamily="2" charset="2"/>
                        <a:buChar char="§"/>
                      </a:pPr>
                      <a:r>
                        <a:rPr lang="ko-KR" altLang="en-US" sz="900" b="1" i="0" u="none" strike="noStrike">
                          <a:solidFill>
                            <a:schemeClr val="tx1"/>
                          </a:solidFill>
                          <a:effectLst/>
                          <a:latin typeface="굴림" panose="020B0600000101010101" pitchFamily="50" charset="-127"/>
                          <a:ea typeface="굴림" panose="020B0600000101010101" pitchFamily="50" charset="-127"/>
                        </a:rPr>
                        <a:t>성공에 대한 강력하고 고무적인 비전을 수립하고 개개인에게 공헌할 수 있는 기회를 나누어 줍니다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동기 부여를 표시하고</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집중하게 하며</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성공으로 가는 길에서 우회하지 않도록 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공감하고 성공에 대한 개인의 인식을 이해합니다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높은 표준에 능동적으로 수행하고</a:t>
                      </a:r>
                      <a:r>
                        <a:rPr lang="en-US" altLang="ko-KR" sz="900" b="1" i="0" u="none" strike="noStrike">
                          <a:solidFill>
                            <a:schemeClr val="tx1"/>
                          </a:solidFill>
                          <a:effectLst/>
                          <a:latin typeface="굴림" panose="020B0600000101010101" pitchFamily="50" charset="-127"/>
                          <a:ea typeface="굴림" panose="020B0600000101010101" pitchFamily="50" charset="-127"/>
                        </a:rPr>
                        <a:t>,</a:t>
                      </a:r>
                      <a:r>
                        <a:rPr lang="ko-KR" altLang="en-US" sz="900" b="1" i="0" u="none" strike="noStrike">
                          <a:solidFill>
                            <a:schemeClr val="tx1"/>
                          </a:solidFill>
                          <a:effectLst/>
                          <a:latin typeface="굴림" panose="020B0600000101010101" pitchFamily="50" charset="-127"/>
                          <a:ea typeface="굴림" panose="020B0600000101010101" pitchFamily="50" charset="-127"/>
                        </a:rPr>
                        <a:t> 일관되게 롤 모델의 역할을 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개인의 공헌을 </a:t>
                      </a:r>
                      <a:r>
                        <a:rPr lang="ko-KR" altLang="en-US" sz="900" b="1" i="0" u="none" strike="noStrike" err="1">
                          <a:solidFill>
                            <a:schemeClr val="tx1"/>
                          </a:solidFill>
                          <a:effectLst/>
                          <a:latin typeface="굴림" panose="020B0600000101010101" pitchFamily="50" charset="-127"/>
                          <a:ea typeface="굴림" panose="020B0600000101010101" pitchFamily="50" charset="-127"/>
                        </a:rPr>
                        <a:t>인정하므로써</a:t>
                      </a:r>
                      <a:r>
                        <a:rPr lang="ko-KR" altLang="en-US" sz="900" b="1" i="0" u="none" strike="noStrike">
                          <a:solidFill>
                            <a:schemeClr val="tx1"/>
                          </a:solidFill>
                          <a:effectLst/>
                          <a:latin typeface="굴림" panose="020B0600000101010101" pitchFamily="50" charset="-127"/>
                          <a:ea typeface="굴림" panose="020B0600000101010101" pitchFamily="50" charset="-127"/>
                        </a:rPr>
                        <a:t> 성공적 행동에 대한 동기부여를 하고</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성공을 축하하고</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실수로 부터 배우는 문화를 권장하고</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감사를 </a:t>
                      </a:r>
                      <a:r>
                        <a:rPr lang="ko-KR" altLang="en-US" sz="900" b="1" i="0" u="none" strike="noStrike" err="1">
                          <a:solidFill>
                            <a:schemeClr val="tx1"/>
                          </a:solidFill>
                          <a:effectLst/>
                          <a:latin typeface="굴림" panose="020B0600000101010101" pitchFamily="50" charset="-127"/>
                          <a:ea typeface="굴림" panose="020B0600000101010101" pitchFamily="50" charset="-127"/>
                        </a:rPr>
                        <a:t>표하므로써</a:t>
                      </a:r>
                      <a:r>
                        <a:rPr lang="en-US" altLang="ko-KR" sz="900" b="1" i="0" u="none" strike="noStrike">
                          <a:solidFill>
                            <a:schemeClr val="tx1"/>
                          </a:solidFill>
                          <a:effectLst/>
                          <a:latin typeface="굴림" panose="020B0600000101010101" pitchFamily="50" charset="-127"/>
                          <a:ea typeface="굴림" panose="020B0600000101010101" pitchFamily="50" charset="-127"/>
                        </a:rPr>
                        <a:t>, </a:t>
                      </a:r>
                      <a:r>
                        <a:rPr lang="ko-KR" altLang="en-US" sz="900" b="1" i="0" u="none" strike="noStrike">
                          <a:solidFill>
                            <a:schemeClr val="tx1"/>
                          </a:solidFill>
                          <a:effectLst/>
                          <a:latin typeface="굴림" panose="020B0600000101010101" pitchFamily="50" charset="-127"/>
                          <a:ea typeface="굴림" panose="020B0600000101010101" pitchFamily="50" charset="-127"/>
                        </a:rPr>
                        <a:t>지식 기반을 구축하도록 지원합니다</a:t>
                      </a:r>
                      <a:r>
                        <a:rPr lang="en-US" altLang="ko-KR" sz="900" b="1" i="0" u="none" strike="noStrike">
                          <a:solidFill>
                            <a:schemeClr val="tx1"/>
                          </a:solidFill>
                          <a:effectLst/>
                          <a:latin typeface="굴림" panose="020B0600000101010101" pitchFamily="50" charset="-127"/>
                          <a:ea typeface="굴림" panose="020B0600000101010101" pitchFamily="50" charset="-127"/>
                        </a:rPr>
                        <a:t>.</a:t>
                      </a:r>
                      <a:endParaRPr lang="en-US" sz="900" b="1" i="0" u="none" strike="noStrike">
                        <a:solidFill>
                          <a:schemeClr val="tx1"/>
                        </a:solidFill>
                        <a:effectLst/>
                        <a:latin typeface="굴림" panose="020B0600000101010101" pitchFamily="50" charset="-127"/>
                        <a:ea typeface="굴림" panose="020B0600000101010101" pitchFamily="50" charset="-127"/>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6" name="Tabelle 8">
            <a:extLst>
              <a:ext uri="{FF2B5EF4-FFF2-40B4-BE49-F238E27FC236}">
                <a16:creationId xmlns:a16="http://schemas.microsoft.com/office/drawing/2014/main" id="{DBFCD896-21E8-478B-ADF4-59637AA45490}"/>
              </a:ext>
            </a:extLst>
          </p:cNvPr>
          <p:cNvGraphicFramePr>
            <a:graphicFrameLocks noGrp="1"/>
          </p:cNvGraphicFramePr>
          <p:nvPr>
            <p:extLst>
              <p:ext uri="{D42A27DB-BD31-4B8C-83A1-F6EECF244321}">
                <p14:modId xmlns:p14="http://schemas.microsoft.com/office/powerpoint/2010/main" val="2329494886"/>
              </p:ext>
            </p:extLst>
          </p:nvPr>
        </p:nvGraphicFramePr>
        <p:xfrm>
          <a:off x="357798" y="2140062"/>
          <a:ext cx="8425692" cy="1149840"/>
        </p:xfrm>
        <a:graphic>
          <a:graphicData uri="http://schemas.openxmlformats.org/drawingml/2006/table">
            <a:tbl>
              <a:tblPr firstRow="1" bandRow="1">
                <a:tableStyleId>{5C22544A-7EE6-4342-B048-85BDC9FD1C3A}</a:tableStyleId>
              </a:tblPr>
              <a:tblGrid>
                <a:gridCol w="8425692">
                  <a:extLst>
                    <a:ext uri="{9D8B030D-6E8A-4147-A177-3AD203B41FA5}">
                      <a16:colId xmlns:a16="http://schemas.microsoft.com/office/drawing/2014/main" val="1412822626"/>
                    </a:ext>
                  </a:extLst>
                </a:gridCol>
              </a:tblGrid>
              <a:tr h="163183">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ko-KR" altLang="en-US" sz="1100" b="1">
                          <a:solidFill>
                            <a:srgbClr val="313434"/>
                          </a:solidFill>
                          <a:effectLst/>
                          <a:latin typeface="Arial" panose="020B0604020202020204" pitchFamily="34" charset="0"/>
                          <a:ea typeface="Batang" panose="02030600000101010101" pitchFamily="18" charset="-127"/>
                          <a:cs typeface="Batang" panose="02030600000101010101" pitchFamily="18" charset="-127"/>
                        </a:rPr>
                        <a:t>이해관계자들을 진심으로 대합니다</a:t>
                      </a:r>
                      <a:r>
                        <a:rPr lang="en-US" sz="1100" b="1">
                          <a:solidFill>
                            <a:srgbClr val="313434"/>
                          </a:solidFill>
                          <a:effectLst/>
                          <a:latin typeface="Batang" panose="02030600000101010101" pitchFamily="18" charset="-127"/>
                          <a:ea typeface="SimSun" panose="02010600030101010101" pitchFamily="2" charset="-122"/>
                          <a:cs typeface="Batang" panose="02030600000101010101" pitchFamily="18" charset="-127"/>
                        </a:rPr>
                        <a:t>.</a:t>
                      </a:r>
                      <a:endParaRPr kumimoji="0" lang="en-US" sz="1100" b="1" i="0" u="none" strike="noStrike" kern="1200" cap="none" spc="0" normalizeH="0" baseline="0" noProof="0">
                        <a:ln>
                          <a:noFill/>
                        </a:ln>
                        <a:solidFill>
                          <a:prstClr val="black"/>
                        </a:solidFill>
                        <a:effectLst/>
                        <a:uLnTx/>
                        <a:uFillTx/>
                        <a:latin typeface="+mn-lt"/>
                        <a:ea typeface="+mn-ea"/>
                        <a:cs typeface="+mn-cs"/>
                      </a:endParaRPr>
                    </a:p>
                  </a:txBody>
                  <a:tcPr marL="27000" marR="6470" marT="36000" marB="36000"/>
                </a:tc>
                <a:extLst>
                  <a:ext uri="{0D108BD9-81ED-4DB2-BD59-A6C34878D82A}">
                    <a16:rowId xmlns:a16="http://schemas.microsoft.com/office/drawing/2014/main" val="1888744056"/>
                  </a:ext>
                </a:extLst>
              </a:tr>
              <a:tr h="732749">
                <a:tc>
                  <a:txBody>
                    <a:bodyPr/>
                    <a:lstStyle/>
                    <a:p>
                      <a:pPr marL="347663" indent="-171450" algn="l" fontAlgn="t">
                        <a:spcBef>
                          <a:spcPts val="0"/>
                        </a:spcBef>
                        <a:spcAft>
                          <a:spcPts val="300"/>
                        </a:spcAft>
                        <a:buFont typeface="Wingdings" panose="05000000000000000000" pitchFamily="2" charset="2"/>
                        <a:buChar char="§"/>
                      </a:pPr>
                      <a:r>
                        <a:rPr lang="ko-KR" altLang="en-US" sz="900" b="1" i="0" u="none" strike="noStrike" kern="1200">
                          <a:solidFill>
                            <a:schemeClr val="tx1"/>
                          </a:solidFill>
                          <a:effectLst/>
                          <a:latin typeface="굴림" panose="020B0600000101010101" pitchFamily="50" charset="-127"/>
                          <a:ea typeface="굴림" panose="020B0600000101010101" pitchFamily="50" charset="-127"/>
                          <a:cs typeface="+mn-cs"/>
                        </a:rPr>
                        <a:t>이해 관계자와 주도적으로 상호 작용하고</a:t>
                      </a:r>
                      <a:r>
                        <a:rPr lang="en-US" altLang="ko-KR" sz="900" b="1" i="0" u="none" strike="noStrike" kern="1200">
                          <a:solidFill>
                            <a:schemeClr val="tx1"/>
                          </a:solidFill>
                          <a:effectLst/>
                          <a:latin typeface="굴림" panose="020B0600000101010101" pitchFamily="50" charset="-127"/>
                          <a:ea typeface="굴림" panose="020B0600000101010101" pitchFamily="50" charset="-127"/>
                          <a:cs typeface="+mn-cs"/>
                        </a:rPr>
                        <a:t>, </a:t>
                      </a:r>
                      <a:r>
                        <a:rPr lang="ko-KR" altLang="en-US" sz="900" b="1" i="0" u="none" strike="noStrike" kern="1200">
                          <a:solidFill>
                            <a:schemeClr val="tx1"/>
                          </a:solidFill>
                          <a:effectLst/>
                          <a:latin typeface="굴림" panose="020B0600000101010101" pitchFamily="50" charset="-127"/>
                          <a:ea typeface="굴림" panose="020B0600000101010101" pitchFamily="50" charset="-127"/>
                          <a:cs typeface="+mn-cs"/>
                        </a:rPr>
                        <a:t>주도권을 가지고 갑니다</a:t>
                      </a:r>
                      <a:r>
                        <a:rPr lang="en-US" altLang="ko-KR" sz="900" b="1" i="0" u="none" strike="noStrike" kern="1200">
                          <a:solidFill>
                            <a:schemeClr val="tx1"/>
                          </a:solidFill>
                          <a:effectLst/>
                          <a:latin typeface="굴림" panose="020B0600000101010101" pitchFamily="50" charset="-127"/>
                          <a:ea typeface="굴림" panose="020B0600000101010101" pitchFamily="50" charset="-127"/>
                          <a:cs typeface="+mn-cs"/>
                        </a:rPr>
                        <a:t>.</a:t>
                      </a:r>
                      <a:r>
                        <a:rPr lang="ko-KR" altLang="en-US" sz="900" b="1" i="0" u="none" strike="noStrike" kern="1200">
                          <a:solidFill>
                            <a:schemeClr val="tx1"/>
                          </a:solidFill>
                          <a:effectLst/>
                          <a:latin typeface="굴림" panose="020B0600000101010101" pitchFamily="50" charset="-127"/>
                          <a:ea typeface="굴림" panose="020B0600000101010101" pitchFamily="50" charset="-127"/>
                          <a:cs typeface="+mn-cs"/>
                        </a:rPr>
                        <a:t>
이해관계자에게 개방적이고 친절하게 접근합니다</a:t>
                      </a:r>
                      <a:r>
                        <a:rPr lang="en-US" altLang="ko-KR" sz="900" b="1" i="0" u="none" strike="noStrike" kern="1200">
                          <a:solidFill>
                            <a:schemeClr val="tx1"/>
                          </a:solidFill>
                          <a:effectLst/>
                          <a:latin typeface="굴림" panose="020B0600000101010101" pitchFamily="50" charset="-127"/>
                          <a:ea typeface="굴림" panose="020B0600000101010101" pitchFamily="50" charset="-127"/>
                          <a:cs typeface="+mn-cs"/>
                        </a:rPr>
                        <a:t>.</a:t>
                      </a:r>
                      <a:r>
                        <a:rPr lang="ko-KR" altLang="en-US" sz="900" b="1" i="0" u="none" strike="noStrike" kern="1200">
                          <a:solidFill>
                            <a:schemeClr val="tx1"/>
                          </a:solidFill>
                          <a:effectLst/>
                          <a:latin typeface="굴림" panose="020B0600000101010101" pitchFamily="50" charset="-127"/>
                          <a:ea typeface="굴림" panose="020B0600000101010101" pitchFamily="50" charset="-127"/>
                          <a:cs typeface="+mn-cs"/>
                        </a:rPr>
                        <a:t>
직원들이 공헌하고 있는 것을 제대로 인식하고</a:t>
                      </a:r>
                      <a:r>
                        <a:rPr lang="en-US" altLang="ko-KR" sz="900" b="1" i="0" u="none" strike="noStrike" kern="1200">
                          <a:solidFill>
                            <a:schemeClr val="tx1"/>
                          </a:solidFill>
                          <a:effectLst/>
                          <a:latin typeface="굴림" panose="020B0600000101010101" pitchFamily="50" charset="-127"/>
                          <a:ea typeface="굴림" panose="020B0600000101010101" pitchFamily="50" charset="-127"/>
                          <a:cs typeface="+mn-cs"/>
                        </a:rPr>
                        <a:t>,</a:t>
                      </a:r>
                      <a:r>
                        <a:rPr lang="ko-KR" altLang="en-US" sz="900" b="1" i="0" u="none" strike="noStrike" kern="1200">
                          <a:solidFill>
                            <a:schemeClr val="tx1"/>
                          </a:solidFill>
                          <a:effectLst/>
                          <a:latin typeface="굴림" panose="020B0600000101010101" pitchFamily="50" charset="-127"/>
                          <a:ea typeface="굴림" panose="020B0600000101010101" pitchFamily="50" charset="-127"/>
                          <a:cs typeface="+mn-cs"/>
                        </a:rPr>
                        <a:t> 감사를 표합니다</a:t>
                      </a:r>
                      <a:r>
                        <a:rPr lang="en-US" altLang="ko-KR" sz="900" b="1" i="0" u="none" strike="noStrike" kern="1200">
                          <a:solidFill>
                            <a:schemeClr val="tx1"/>
                          </a:solidFill>
                          <a:effectLst/>
                          <a:latin typeface="굴림" panose="020B0600000101010101" pitchFamily="50" charset="-127"/>
                          <a:ea typeface="굴림" panose="020B0600000101010101" pitchFamily="50" charset="-127"/>
                          <a:cs typeface="+mn-cs"/>
                        </a:rPr>
                        <a:t>.
</a:t>
                      </a:r>
                      <a:r>
                        <a:rPr lang="ko-KR" altLang="en-US" sz="900" b="1" i="0" u="none" strike="noStrike" kern="1200">
                          <a:solidFill>
                            <a:schemeClr val="tx1"/>
                          </a:solidFill>
                          <a:effectLst/>
                          <a:latin typeface="굴림" panose="020B0600000101010101" pitchFamily="50" charset="-127"/>
                          <a:ea typeface="굴림" panose="020B0600000101010101" pitchFamily="50" charset="-127"/>
                          <a:cs typeface="+mn-cs"/>
                        </a:rPr>
                        <a:t>공정하고 공감을 나타내며 모든 관점을 고려합니다</a:t>
                      </a:r>
                      <a:r>
                        <a:rPr lang="en-US" altLang="ko-KR" sz="900" b="1" i="0" u="none" strike="noStrike" kern="1200">
                          <a:solidFill>
                            <a:schemeClr val="tx1"/>
                          </a:solidFill>
                          <a:effectLst/>
                          <a:latin typeface="굴림" panose="020B0600000101010101" pitchFamily="50" charset="-127"/>
                          <a:ea typeface="굴림" panose="020B0600000101010101" pitchFamily="50" charset="-127"/>
                          <a:cs typeface="+mn-cs"/>
                        </a:rPr>
                        <a:t>.
</a:t>
                      </a:r>
                      <a:r>
                        <a:rPr lang="ko-KR" altLang="en-US" sz="900" b="1" i="0" u="none" strike="noStrike" kern="1200">
                          <a:solidFill>
                            <a:schemeClr val="tx1"/>
                          </a:solidFill>
                          <a:effectLst/>
                          <a:latin typeface="굴림" panose="020B0600000101010101" pitchFamily="50" charset="-127"/>
                          <a:ea typeface="굴림" panose="020B0600000101010101" pitchFamily="50" charset="-127"/>
                          <a:cs typeface="+mn-cs"/>
                        </a:rPr>
                        <a:t>이야기를 걸어</a:t>
                      </a:r>
                      <a:r>
                        <a:rPr lang="en-US" altLang="ko-KR" sz="900" b="1" i="0" u="none" strike="noStrike" kern="1200">
                          <a:solidFill>
                            <a:schemeClr val="tx1"/>
                          </a:solidFill>
                          <a:effectLst/>
                          <a:latin typeface="굴림" panose="020B0600000101010101" pitchFamily="50" charset="-127"/>
                          <a:ea typeface="굴림" panose="020B0600000101010101" pitchFamily="50" charset="-127"/>
                          <a:cs typeface="+mn-cs"/>
                        </a:rPr>
                        <a:t>, </a:t>
                      </a:r>
                      <a:r>
                        <a:rPr lang="ko-KR" altLang="en-US" sz="900" b="1" i="0" u="none" strike="noStrike" kern="1200">
                          <a:solidFill>
                            <a:schemeClr val="tx1"/>
                          </a:solidFill>
                          <a:effectLst/>
                          <a:latin typeface="굴림" panose="020B0600000101010101" pitchFamily="50" charset="-127"/>
                          <a:ea typeface="굴림" panose="020B0600000101010101" pitchFamily="50" charset="-127"/>
                          <a:cs typeface="+mn-cs"/>
                        </a:rPr>
                        <a:t>모든 사람들이 말하는 것을 합니다</a:t>
                      </a:r>
                      <a:r>
                        <a:rPr lang="en-US" altLang="ko-KR" sz="900" b="1" i="0" u="none" strike="noStrike" kern="1200">
                          <a:solidFill>
                            <a:schemeClr val="tx1"/>
                          </a:solidFill>
                          <a:effectLst/>
                          <a:latin typeface="굴림" panose="020B0600000101010101" pitchFamily="50" charset="-127"/>
                          <a:ea typeface="굴림" panose="020B0600000101010101" pitchFamily="50" charset="-127"/>
                          <a:cs typeface="+mn-cs"/>
                        </a:rPr>
                        <a:t>. </a:t>
                      </a:r>
                      <a:r>
                        <a:rPr lang="ko-KR" altLang="en-US" sz="900" b="1" i="0" u="none" strike="noStrike" kern="1200">
                          <a:solidFill>
                            <a:schemeClr val="tx1"/>
                          </a:solidFill>
                          <a:effectLst/>
                          <a:latin typeface="굴림" panose="020B0600000101010101" pitchFamily="50" charset="-127"/>
                          <a:ea typeface="굴림" panose="020B0600000101010101" pitchFamily="50" charset="-127"/>
                          <a:cs typeface="+mn-cs"/>
                        </a:rPr>
                        <a:t>의제를 숨기지 않습니다</a:t>
                      </a:r>
                      <a:r>
                        <a:rPr lang="en-US" altLang="ko-KR" sz="900" b="1" i="0" u="none" strike="noStrike" kern="1200">
                          <a:solidFill>
                            <a:schemeClr val="tx1"/>
                          </a:solidFill>
                          <a:effectLst/>
                          <a:latin typeface="굴림" panose="020B0600000101010101" pitchFamily="50" charset="-127"/>
                          <a:ea typeface="굴림" panose="020B0600000101010101" pitchFamily="50" charset="-127"/>
                          <a:cs typeface="+mn-cs"/>
                        </a:rPr>
                        <a:t>. </a:t>
                      </a:r>
                      <a:endParaRPr lang="en-US" sz="900" b="1" i="0" u="none" strike="noStrike" kern="1200">
                        <a:solidFill>
                          <a:schemeClr val="tx1"/>
                        </a:solidFill>
                        <a:effectLst/>
                        <a:latin typeface="굴림" panose="020B0600000101010101" pitchFamily="50" charset="-127"/>
                        <a:ea typeface="굴림" panose="020B0600000101010101" pitchFamily="50" charset="-127"/>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EE104154-B153-4351-9F4F-381F4CE0ED50}"/>
              </a:ext>
            </a:extLst>
          </p:cNvPr>
          <p:cNvSpPr>
            <a:spLocks noGrp="1"/>
          </p:cNvSpPr>
          <p:nvPr>
            <p:ph type="title"/>
          </p:nvPr>
        </p:nvSpPr>
        <p:spPr/>
        <p:txBody>
          <a:bodyPr/>
          <a:lstStyle/>
          <a:p>
            <a:r>
              <a:rPr lang="en-US">
                <a:solidFill>
                  <a:prstClr val="black"/>
                </a:solidFill>
                <a:latin typeface="Arial"/>
              </a:rPr>
              <a:t>Success Statement Descriptors - </a:t>
            </a:r>
            <a:r>
              <a:rPr lang="en-US">
                <a:latin typeface="Arial"/>
              </a:rPr>
              <a:t>Korean</a:t>
            </a:r>
            <a:r>
              <a:rPr lang="en-US">
                <a:solidFill>
                  <a:srgbClr val="00B050"/>
                </a:solidFill>
                <a:latin typeface="Arial"/>
              </a:rPr>
              <a:t> </a:t>
            </a:r>
            <a:br>
              <a:rPr lang="en-US">
                <a:solidFill>
                  <a:srgbClr val="00B050"/>
                </a:solidFill>
                <a:latin typeface="Arial"/>
              </a:rPr>
            </a:br>
            <a:endParaRPr lang="en-US"/>
          </a:p>
        </p:txBody>
      </p:sp>
      <p:sp>
        <p:nvSpPr>
          <p:cNvPr id="3" name="Footer Placeholder 2">
            <a:extLst>
              <a:ext uri="{FF2B5EF4-FFF2-40B4-BE49-F238E27FC236}">
                <a16:creationId xmlns:a16="http://schemas.microsoft.com/office/drawing/2014/main" id="{17D9ACCE-B3D4-447A-AC39-2EF07A0DF677}"/>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74FA71D9-005A-4FAE-8416-C9BD70B3BF3C}"/>
              </a:ext>
            </a:extLst>
          </p:cNvPr>
          <p:cNvSpPr>
            <a:spLocks noGrp="1"/>
          </p:cNvSpPr>
          <p:nvPr>
            <p:ph type="sldNum" sz="quarter" idx="12"/>
          </p:nvPr>
        </p:nvSpPr>
        <p:spPr/>
        <p:txBody>
          <a:bodyPr/>
          <a:lstStyle/>
          <a:p>
            <a:r>
              <a:rPr lang="en-US"/>
              <a:t>Page </a:t>
            </a:r>
            <a:fld id="{D126E9C2-5A98-4FED-83CF-BD978A28F274}" type="slidenum">
              <a:rPr lang="en-US" smtClean="0"/>
              <a:pPr/>
              <a:t>15</a:t>
            </a:fld>
            <a:endParaRPr lang="en-US"/>
          </a:p>
        </p:txBody>
      </p:sp>
    </p:spTree>
    <p:extLst>
      <p:ext uri="{BB962C8B-B14F-4D97-AF65-F5344CB8AC3E}">
        <p14:creationId xmlns:p14="http://schemas.microsoft.com/office/powerpoint/2010/main" val="143784834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896145130"/>
              </p:ext>
            </p:extLst>
          </p:nvPr>
        </p:nvGraphicFramePr>
        <p:xfrm>
          <a:off x="358774" y="879475"/>
          <a:ext cx="8425693" cy="124890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kumimoji="0" lang="en-US" sz="1100" b="1" i="0" u="none" strike="noStrike" kern="1200" cap="none" spc="0" normalizeH="0" baseline="0" noProof="0" err="1">
                          <a:ln>
                            <a:noFill/>
                          </a:ln>
                          <a:solidFill>
                            <a:prstClr val="black"/>
                          </a:solidFill>
                          <a:effectLst/>
                          <a:uLnTx/>
                          <a:uFillTx/>
                          <a:latin typeface="+mn-lt"/>
                          <a:ea typeface="+mn-ea"/>
                          <a:cs typeface="+mn-cs"/>
                        </a:rPr>
                        <a:t>Seja</a:t>
                      </a:r>
                      <a:r>
                        <a:rPr kumimoji="0" lang="en-US" sz="1100" b="1" i="0" u="none" strike="noStrike" kern="1200" cap="none" spc="0" normalizeH="0" baseline="0" noProof="0">
                          <a:ln>
                            <a:noFill/>
                          </a:ln>
                          <a:solidFill>
                            <a:prstClr val="black"/>
                          </a:solidFill>
                          <a:effectLst/>
                          <a:uLnTx/>
                          <a:uFillTx/>
                          <a:latin typeface="+mn-lt"/>
                          <a:ea typeface="+mn-ea"/>
                          <a:cs typeface="+mn-cs"/>
                        </a:rPr>
                        <a:t> curioso</a:t>
                      </a:r>
                    </a:p>
                  </a:txBody>
                  <a:tcPr marL="27000" marR="6470" marT="36000" marB="36000"/>
                </a:tc>
                <a:extLst>
                  <a:ext uri="{0D108BD9-81ED-4DB2-BD59-A6C34878D82A}">
                    <a16:rowId xmlns:a16="http://schemas.microsoft.com/office/drawing/2014/main" val="1888744056"/>
                  </a:ext>
                </a:extLst>
              </a:tr>
              <a:tr h="525325">
                <a:tc>
                  <a:txBody>
                    <a:bodyPr/>
                    <a:lstStyle/>
                    <a:p>
                      <a:pPr marL="347663" indent="-171450" algn="l" fontAlgn="t">
                        <a:spcAft>
                          <a:spcPts val="300"/>
                        </a:spcAft>
                        <a:buFont typeface="Wingdings" panose="05000000000000000000" pitchFamily="2" charset="2"/>
                        <a:buChar char="§"/>
                      </a:pPr>
                      <a:r>
                        <a:rPr lang="pt-BR" sz="900" b="0" i="0" u="none" strike="noStrike">
                          <a:solidFill>
                            <a:schemeClr val="tx1"/>
                          </a:solidFill>
                          <a:effectLst/>
                          <a:latin typeface="+mn-lt"/>
                        </a:rPr>
                        <a:t>Desafia continuamente o status quo. Não tem medo de fazer perguntas para esclarecer ou compreender, mesmo para além dela/sua área de responsabilidade
Cria um ambiente aberto e inclusivo que apoia o questionamento sem julgamento, a curiosidade sobre as </a:t>
                      </a:r>
                      <a:r>
                        <a:rPr lang="pt-BR" sz="900" b="0" i="0" u="none" strike="noStrike" err="1">
                          <a:solidFill>
                            <a:schemeClr val="tx1"/>
                          </a:solidFill>
                          <a:effectLst/>
                          <a:latin typeface="+mn-lt"/>
                        </a:rPr>
                        <a:t>perspetivas</a:t>
                      </a:r>
                      <a:r>
                        <a:rPr lang="pt-BR" sz="900" b="0" i="0" u="none" strike="noStrike">
                          <a:solidFill>
                            <a:schemeClr val="tx1"/>
                          </a:solidFill>
                          <a:effectLst/>
                          <a:latin typeface="+mn-lt"/>
                        </a:rPr>
                        <a:t> dos outros e o alongamento da nossa imaginação para o que é possível
Impulsiona o interesse e celebra inovações, pensando fora da caixa de Oerlikon, desafios e discussões além-fronteiras e tópicos
Encontra oportunidades para pegar em tarefas e começar a experimentar</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7" name="Tabelle 8">
            <a:extLst>
              <a:ext uri="{FF2B5EF4-FFF2-40B4-BE49-F238E27FC236}">
                <a16:creationId xmlns:a16="http://schemas.microsoft.com/office/drawing/2014/main" id="{89F84BFE-C652-489C-B9CE-8C2BAEF4470B}"/>
              </a:ext>
            </a:extLst>
          </p:cNvPr>
          <p:cNvGraphicFramePr>
            <a:graphicFrameLocks noGrp="1"/>
          </p:cNvGraphicFramePr>
          <p:nvPr>
            <p:extLst>
              <p:ext uri="{D42A27DB-BD31-4B8C-83A1-F6EECF244321}">
                <p14:modId xmlns:p14="http://schemas.microsoft.com/office/powerpoint/2010/main" val="2069760974"/>
              </p:ext>
            </p:extLst>
          </p:nvPr>
        </p:nvGraphicFramePr>
        <p:xfrm>
          <a:off x="359532" y="2262260"/>
          <a:ext cx="8425693" cy="11498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kumimoji="0" lang="pt-BR" sz="1100" b="1" i="0" u="none" strike="noStrike" kern="1200" cap="none" spc="0" normalizeH="0" baseline="0" noProof="0">
                          <a:ln>
                            <a:noFill/>
                          </a:ln>
                          <a:solidFill>
                            <a:schemeClr val="tx1"/>
                          </a:solidFill>
                          <a:effectLst/>
                          <a:uLnTx/>
                          <a:uFillTx/>
                          <a:latin typeface="+mn-lt"/>
                          <a:ea typeface="+mn-ea"/>
                          <a:cs typeface="+mn-cs"/>
                        </a:rPr>
                        <a:t>Hunt como ONE Oerlikon Team para criar valor do cliente</a:t>
                      </a:r>
                      <a:endParaRPr kumimoji="0" lang="en-US" sz="1100" b="1" i="0" u="none" strike="noStrike" kern="1200" cap="none" spc="0" normalizeH="0" baseline="0" noProof="0">
                        <a:ln>
                          <a:noFill/>
                        </a:ln>
                        <a:solidFill>
                          <a:schemeClr val="tx1"/>
                        </a:solidFill>
                        <a:effectLst/>
                        <a:uLnTx/>
                        <a:uFillTx/>
                        <a:latin typeface="+mn-lt"/>
                        <a:ea typeface="+mn-ea"/>
                        <a:cs typeface="+mn-cs"/>
                      </a:endParaRPr>
                    </a:p>
                  </a:txBody>
                  <a:tcPr marL="27000" marR="6470" marT="36000" marB="36000"/>
                </a:tc>
                <a:extLst>
                  <a:ext uri="{0D108BD9-81ED-4DB2-BD59-A6C34878D82A}">
                    <a16:rowId xmlns:a16="http://schemas.microsoft.com/office/drawing/2014/main" val="1888744056"/>
                  </a:ext>
                </a:extLst>
              </a:tr>
              <a:tr h="485138">
                <a:tc>
                  <a:txBody>
                    <a:bodyPr/>
                    <a:lstStyle/>
                    <a:p>
                      <a:pPr marL="347663" indent="-171450" algn="l" fontAlgn="t">
                        <a:spcAft>
                          <a:spcPts val="300"/>
                        </a:spcAft>
                        <a:buFont typeface="Wingdings" panose="05000000000000000000" pitchFamily="2" charset="2"/>
                        <a:buChar char="§"/>
                      </a:pPr>
                      <a:r>
                        <a:rPr lang="pt-BR" sz="900" b="0" i="0" u="none" strike="noStrike">
                          <a:solidFill>
                            <a:schemeClr val="tx1"/>
                          </a:solidFill>
                          <a:effectLst/>
                          <a:latin typeface="+mn-lt"/>
                        </a:rPr>
                        <a:t>Impulsiona equipas de confiança e espírito para quebrar silos, integrar outras equipas e melhorar a colaboração
Desenvolve e impulsiona oportunidades de mercado com o objetivo de construir negócios de forma tangível
Mantém-se atento à mudança das necessidades dos clientes, adapta-se rapidamente a situações desconhecidas ou incertas e leva-as em conta em ações
Impulsiona um quadro para assumir responsabilidades na equipa. Desenvolve a equipa para manter e promover competências
Valoriza as diferenças individuais dentro da equipa e desbloqueia o potencial da equipa, apoiando e apreciando contribuições individuais</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1114367079"/>
              </p:ext>
            </p:extLst>
          </p:nvPr>
        </p:nvGraphicFramePr>
        <p:xfrm>
          <a:off x="358773" y="3545985"/>
          <a:ext cx="8425693" cy="11498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22382">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kumimoji="0" lang="pt-BR" sz="1100" b="1" i="0" u="none" strike="noStrike" kern="1200" cap="none" spc="0" normalizeH="0" baseline="0" noProof="0">
                          <a:ln>
                            <a:noFill/>
                          </a:ln>
                          <a:solidFill>
                            <a:schemeClr val="tx1"/>
                          </a:solidFill>
                          <a:effectLst/>
                          <a:uLnTx/>
                          <a:uFillTx/>
                          <a:latin typeface="+mn-lt"/>
                          <a:ea typeface="+mn-ea"/>
                          <a:cs typeface="+mn-cs"/>
                        </a:rPr>
                        <a:t>Possuir a sua tarefa, obter poder e executar a tempo</a:t>
                      </a:r>
                      <a:endParaRPr kumimoji="0" lang="en-US" sz="1100" b="1" i="0" u="none" strike="noStrike" kern="1200" cap="none" spc="0" normalizeH="0" baseline="0" noProof="0">
                        <a:ln>
                          <a:noFill/>
                        </a:ln>
                        <a:solidFill>
                          <a:schemeClr val="tx1"/>
                        </a:solidFill>
                        <a:effectLst/>
                        <a:uLnTx/>
                        <a:uFillTx/>
                        <a:latin typeface="+mn-lt"/>
                        <a:ea typeface="+mn-ea"/>
                        <a:cs typeface="+mn-cs"/>
                      </a:endParaRPr>
                    </a:p>
                  </a:txBody>
                  <a:tcPr marL="27000" marR="6470" marT="36000" marB="36000"/>
                </a:tc>
                <a:extLst>
                  <a:ext uri="{0D108BD9-81ED-4DB2-BD59-A6C34878D82A}">
                    <a16:rowId xmlns:a16="http://schemas.microsoft.com/office/drawing/2014/main" val="1888744056"/>
                  </a:ext>
                </a:extLst>
              </a:tr>
              <a:tr h="663346">
                <a:tc>
                  <a:txBody>
                    <a:bodyPr/>
                    <a:lstStyle/>
                    <a:p>
                      <a:pPr marL="347663" indent="-171450" algn="l" fontAlgn="t">
                        <a:spcAft>
                          <a:spcPts val="300"/>
                        </a:spcAft>
                        <a:buFont typeface="Wingdings" panose="05000000000000000000" pitchFamily="2" charset="2"/>
                        <a:buChar char="§"/>
                      </a:pPr>
                      <a:r>
                        <a:rPr lang="pt-BR" sz="900" b="0" i="0" u="none" strike="noStrike">
                          <a:solidFill>
                            <a:schemeClr val="tx1"/>
                          </a:solidFill>
                          <a:effectLst/>
                          <a:latin typeface="+mn-lt"/>
                        </a:rPr>
                        <a:t>Encoraja o compromisso dando às pessoas liberdade e confiança
Cria um ambiente propício para os colaboradores fornecerem/pedirem oportunidades e recursos
Define expectativas claras de entrega, fornece informações de fundo e feedback
Torna a capacitação clara e visível, por exemplo, estabelece limites e expectativas de responsabilidade, tomada de decisão, delegação, sucessos
Os gestores apoiam e treinam o desenvolvimento dos colaboradores e os colaboradores solicitam e prosseguem atividades de desenvolvimento</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54A5F70E-E263-4258-8F47-E6731D695F3C}"/>
              </a:ext>
            </a:extLst>
          </p:cNvPr>
          <p:cNvSpPr>
            <a:spLocks noGrp="1"/>
          </p:cNvSpPr>
          <p:nvPr>
            <p:ph type="title"/>
          </p:nvPr>
        </p:nvSpPr>
        <p:spPr/>
        <p:txBody>
          <a:bodyPr/>
          <a:lstStyle/>
          <a:p>
            <a:r>
              <a:rPr lang="en-US">
                <a:solidFill>
                  <a:prstClr val="black"/>
                </a:solidFill>
                <a:latin typeface="Arial"/>
              </a:rPr>
              <a:t>Success Statement Descriptors - Portuguese</a:t>
            </a:r>
            <a:br>
              <a:rPr lang="en-US">
                <a:solidFill>
                  <a:prstClr val="black"/>
                </a:solidFill>
                <a:latin typeface="Arial"/>
              </a:rPr>
            </a:br>
            <a:endParaRPr lang="en-US"/>
          </a:p>
        </p:txBody>
      </p:sp>
      <p:sp>
        <p:nvSpPr>
          <p:cNvPr id="3" name="Footer Placeholder 2">
            <a:extLst>
              <a:ext uri="{FF2B5EF4-FFF2-40B4-BE49-F238E27FC236}">
                <a16:creationId xmlns:a16="http://schemas.microsoft.com/office/drawing/2014/main" id="{1A36A09C-8FA1-4936-9567-56756084A00D}"/>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1D4B4348-3B28-43AA-8E16-E250F6E706DA}"/>
              </a:ext>
            </a:extLst>
          </p:cNvPr>
          <p:cNvSpPr>
            <a:spLocks noGrp="1"/>
          </p:cNvSpPr>
          <p:nvPr>
            <p:ph type="sldNum" sz="quarter" idx="12"/>
          </p:nvPr>
        </p:nvSpPr>
        <p:spPr/>
        <p:txBody>
          <a:bodyPr/>
          <a:lstStyle/>
          <a:p>
            <a:r>
              <a:rPr lang="en-US"/>
              <a:t>Page </a:t>
            </a:r>
            <a:fld id="{D126E9C2-5A98-4FED-83CF-BD978A28F274}" type="slidenum">
              <a:rPr lang="en-US" smtClean="0"/>
              <a:pPr/>
              <a:t>16</a:t>
            </a:fld>
            <a:endParaRPr lang="en-US"/>
          </a:p>
        </p:txBody>
      </p:sp>
    </p:spTree>
    <p:extLst>
      <p:ext uri="{BB962C8B-B14F-4D97-AF65-F5344CB8AC3E}">
        <p14:creationId xmlns:p14="http://schemas.microsoft.com/office/powerpoint/2010/main" val="7223290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620483322"/>
              </p:ext>
            </p:extLst>
          </p:nvPr>
        </p:nvGraphicFramePr>
        <p:xfrm>
          <a:off x="358775" y="881051"/>
          <a:ext cx="8425693" cy="142416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75440">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kumimoji="0" lang="pt-BR" sz="1100" b="1" i="0" u="none" strike="noStrike" kern="1200" cap="none" spc="0" normalizeH="0" baseline="0" noProof="0">
                          <a:ln>
                            <a:noFill/>
                          </a:ln>
                          <a:solidFill>
                            <a:prstClr val="black"/>
                          </a:solidFill>
                          <a:effectLst/>
                          <a:uLnTx/>
                          <a:uFillTx/>
                          <a:latin typeface="+mn-lt"/>
                          <a:ea typeface="+mn-ea"/>
                          <a:cs typeface="+mn-cs"/>
                        </a:rPr>
                        <a:t>Tome decisões rápidas e conscientes e mantenha-se nelas</a:t>
                      </a:r>
                      <a:endParaRPr kumimoji="0" lang="en-US" sz="1100" b="1" i="0" u="none" strike="noStrike" kern="1200" cap="none" spc="0" normalizeH="0" baseline="0" noProof="0">
                        <a:ln>
                          <a:noFill/>
                        </a:ln>
                        <a:solidFill>
                          <a:prstClr val="black"/>
                        </a:solidFill>
                        <a:effectLst/>
                        <a:uLnTx/>
                        <a:uFillTx/>
                        <a:latin typeface="+mn-lt"/>
                        <a:ea typeface="+mn-ea"/>
                        <a:cs typeface="+mn-cs"/>
                      </a:endParaRPr>
                    </a:p>
                  </a:txBody>
                  <a:tcPr marL="27000" marR="6470" marT="36000" marB="36000"/>
                </a:tc>
                <a:extLst>
                  <a:ext uri="{0D108BD9-81ED-4DB2-BD59-A6C34878D82A}">
                    <a16:rowId xmlns:a16="http://schemas.microsoft.com/office/drawing/2014/main" val="1888744056"/>
                  </a:ext>
                </a:extLst>
              </a:tr>
              <a:tr h="867187">
                <a:tc>
                  <a:txBody>
                    <a:bodyPr/>
                    <a:lstStyle/>
                    <a:p>
                      <a:pPr marL="271463" indent="-95250" algn="l" fontAlgn="t">
                        <a:spcBef>
                          <a:spcPts val="0"/>
                        </a:spcBef>
                        <a:spcAft>
                          <a:spcPts val="300"/>
                        </a:spcAft>
                        <a:buFont typeface="Arial" panose="020B0604020202020204" pitchFamily="34" charset="0"/>
                        <a:buChar char="•"/>
                      </a:pPr>
                      <a:r>
                        <a:rPr lang="pt-BR" sz="900" b="0" i="0" u="none" strike="noStrike">
                          <a:solidFill>
                            <a:schemeClr val="tx1"/>
                          </a:solidFill>
                          <a:effectLst/>
                          <a:latin typeface="+mn-lt"/>
                        </a:rPr>
                        <a:t>Conclui as decisões rápidas e orientadas para a solução, baseadas tanto na interpretação de dados (entrada quantitativa) como no alinhamento com a experiência da equipa (entrada qualitativa) ao mesmo tempo que avalia regularmente os riscos
Compreende e comunica o quadro geral da empresa, incluindo as oportunidades, responsabilidades e regulamentos que constroem sucesso
Encoraja e facilita a troca de feedbacks oportunos e construtivos. Reflete sobre o feedback, aprende com os erros e melhora consistentemente as capacidades de tomada de decisão
Comunica com foco e clareza. Lidera a equipa através de discussões abertas a decisões predominantemente apoiadas pela equipa
Os objetivos acordados são constantemente revistos e respeitados. As alterações potenciais são abordadas proativamente</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2225270513"/>
              </p:ext>
            </p:extLst>
          </p:nvPr>
        </p:nvGraphicFramePr>
        <p:xfrm>
          <a:off x="359532" y="3550369"/>
          <a:ext cx="8425692" cy="1287000"/>
        </p:xfrm>
        <a:graphic>
          <a:graphicData uri="http://schemas.openxmlformats.org/drawingml/2006/table">
            <a:tbl>
              <a:tblPr firstRow="1" bandRow="1">
                <a:tableStyleId>{5C22544A-7EE6-4342-B048-85BDC9FD1C3A}</a:tableStyleId>
              </a:tblPr>
              <a:tblGrid>
                <a:gridCol w="8425692">
                  <a:extLst>
                    <a:ext uri="{9D8B030D-6E8A-4147-A177-3AD203B41FA5}">
                      <a16:colId xmlns:a16="http://schemas.microsoft.com/office/drawing/2014/main" val="1412822626"/>
                    </a:ext>
                  </a:extLst>
                </a:gridCol>
              </a:tblGrid>
              <a:tr h="193203">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kumimoji="0" lang="pt-BR" sz="1100" b="1" i="0" u="none" strike="noStrike" kern="1200" cap="none" spc="0" normalizeH="0" baseline="0" noProof="0">
                          <a:ln>
                            <a:noFill/>
                          </a:ln>
                          <a:solidFill>
                            <a:prstClr val="black"/>
                          </a:solidFill>
                          <a:effectLst/>
                          <a:uLnTx/>
                          <a:uFillTx/>
                          <a:latin typeface="+mn-lt"/>
                          <a:ea typeface="+mn-ea"/>
                          <a:cs typeface="+mn-cs"/>
                        </a:rPr>
                        <a:t>Apaixonadamente impulsionar o sucesso em tudo o que fazemos </a:t>
                      </a:r>
                      <a:endParaRPr kumimoji="0" lang="en-US" sz="1100" b="1" i="0" u="none" strike="noStrike" kern="1200" cap="none" spc="0" normalizeH="0" baseline="0" noProof="0">
                        <a:ln>
                          <a:noFill/>
                        </a:ln>
                        <a:solidFill>
                          <a:prstClr val="black"/>
                        </a:solidFill>
                        <a:effectLst/>
                        <a:uLnTx/>
                        <a:uFillTx/>
                        <a:latin typeface="+mn-lt"/>
                        <a:ea typeface="+mn-ea"/>
                        <a:cs typeface="+mn-cs"/>
                      </a:endParaRPr>
                    </a:p>
                  </a:txBody>
                  <a:tcPr marL="27000" marR="6470" marT="36000" marB="36000"/>
                </a:tc>
                <a:extLst>
                  <a:ext uri="{0D108BD9-81ED-4DB2-BD59-A6C34878D82A}">
                    <a16:rowId xmlns:a16="http://schemas.microsoft.com/office/drawing/2014/main" val="1888744056"/>
                  </a:ext>
                </a:extLst>
              </a:tr>
              <a:tr h="844402">
                <a:tc>
                  <a:txBody>
                    <a:bodyPr/>
                    <a:lstStyle/>
                    <a:p>
                      <a:pPr marL="271463" indent="-95250" algn="l" fontAlgn="t">
                        <a:spcBef>
                          <a:spcPts val="0"/>
                        </a:spcBef>
                        <a:spcAft>
                          <a:spcPts val="300"/>
                        </a:spcAft>
                        <a:buFont typeface="Arial" panose="020B0604020202020204" pitchFamily="34" charset="0"/>
                        <a:buChar char="•"/>
                      </a:pPr>
                      <a:r>
                        <a:rPr lang="pt-BR" sz="900" b="0" i="0" u="none" strike="noStrike">
                          <a:solidFill>
                            <a:schemeClr val="tx1"/>
                          </a:solidFill>
                          <a:effectLst/>
                          <a:latin typeface="+mn-lt"/>
                        </a:rPr>
                        <a:t>Formula uma visão forte e inspiradora para o sucesso e divide-a em contribuições individuais.
Exibe motivação, está focado e não se desvia do caminho para o sucesso
É empático e compreende a </a:t>
                      </a:r>
                      <a:r>
                        <a:rPr lang="pt-BR" sz="900" b="0" i="0" u="none" strike="noStrike" err="1">
                          <a:solidFill>
                            <a:schemeClr val="tx1"/>
                          </a:solidFill>
                          <a:effectLst/>
                          <a:latin typeface="+mn-lt"/>
                        </a:rPr>
                        <a:t>perceção</a:t>
                      </a:r>
                      <a:r>
                        <a:rPr lang="pt-BR" sz="900" b="0" i="0" u="none" strike="noStrike">
                          <a:solidFill>
                            <a:schemeClr val="tx1"/>
                          </a:solidFill>
                          <a:effectLst/>
                          <a:latin typeface="+mn-lt"/>
                        </a:rPr>
                        <a:t> individual do sucesso
É proativo, demonstra e entrega a um alto padrão e apresenta-se consistentemente como um modelo
Motiva o comportamento bem-sucedido reconhecendo contribuições individuais, mostrando apreço, celebrando sucessos e apoiando uma lição aprendida cultura para aprender com os erros e construir uma base de conhecimento</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6" name="Tabelle 8">
            <a:extLst>
              <a:ext uri="{FF2B5EF4-FFF2-40B4-BE49-F238E27FC236}">
                <a16:creationId xmlns:a16="http://schemas.microsoft.com/office/drawing/2014/main" id="{DBFCD896-21E8-478B-ADF4-59637AA45490}"/>
              </a:ext>
            </a:extLst>
          </p:cNvPr>
          <p:cNvGraphicFramePr>
            <a:graphicFrameLocks noGrp="1"/>
          </p:cNvGraphicFramePr>
          <p:nvPr>
            <p:extLst>
              <p:ext uri="{D42A27DB-BD31-4B8C-83A1-F6EECF244321}">
                <p14:modId xmlns:p14="http://schemas.microsoft.com/office/powerpoint/2010/main" val="602743930"/>
              </p:ext>
            </p:extLst>
          </p:nvPr>
        </p:nvGraphicFramePr>
        <p:xfrm>
          <a:off x="366555" y="2355850"/>
          <a:ext cx="8425692" cy="1149840"/>
        </p:xfrm>
        <a:graphic>
          <a:graphicData uri="http://schemas.openxmlformats.org/drawingml/2006/table">
            <a:tbl>
              <a:tblPr firstRow="1" bandRow="1">
                <a:tableStyleId>{5C22544A-7EE6-4342-B048-85BDC9FD1C3A}</a:tableStyleId>
              </a:tblPr>
              <a:tblGrid>
                <a:gridCol w="8425692">
                  <a:extLst>
                    <a:ext uri="{9D8B030D-6E8A-4147-A177-3AD203B41FA5}">
                      <a16:colId xmlns:a16="http://schemas.microsoft.com/office/drawing/2014/main" val="1412822626"/>
                    </a:ext>
                  </a:extLst>
                </a:gridCol>
              </a:tblGrid>
              <a:tr h="178498">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kumimoji="0" lang="pt-BR" sz="1100" b="1" i="0" u="none" strike="noStrike" kern="1200" cap="none" spc="0" normalizeH="0" baseline="0" noProof="0">
                          <a:ln>
                            <a:noFill/>
                          </a:ln>
                          <a:solidFill>
                            <a:prstClr val="black"/>
                          </a:solidFill>
                          <a:effectLst/>
                          <a:uLnTx/>
                          <a:uFillTx/>
                          <a:latin typeface="+mn-lt"/>
                          <a:ea typeface="+mn-ea"/>
                          <a:cs typeface="+mn-cs"/>
                        </a:rPr>
                        <a:t>Seja leal aos seus stakeholders</a:t>
                      </a:r>
                      <a:endParaRPr kumimoji="0" lang="en-US" sz="1100" b="1" i="0" u="none" strike="noStrike" kern="1200" cap="none" spc="0" normalizeH="0" baseline="0" noProof="0">
                        <a:ln>
                          <a:noFill/>
                        </a:ln>
                        <a:solidFill>
                          <a:prstClr val="black"/>
                        </a:solidFill>
                        <a:effectLst/>
                        <a:uLnTx/>
                        <a:uFillTx/>
                        <a:latin typeface="+mn-lt"/>
                        <a:ea typeface="+mn-ea"/>
                        <a:cs typeface="+mn-cs"/>
                      </a:endParaRPr>
                    </a:p>
                  </a:txBody>
                  <a:tcPr marL="27000" marR="6470" marT="36000" marB="36000"/>
                </a:tc>
                <a:extLst>
                  <a:ext uri="{0D108BD9-81ED-4DB2-BD59-A6C34878D82A}">
                    <a16:rowId xmlns:a16="http://schemas.microsoft.com/office/drawing/2014/main" val="1888744056"/>
                  </a:ext>
                </a:extLst>
              </a:tr>
              <a:tr h="677973">
                <a:tc>
                  <a:txBody>
                    <a:bodyPr/>
                    <a:lstStyle/>
                    <a:p>
                      <a:pPr marL="271463" indent="-95250" algn="l" fontAlgn="t">
                        <a:spcBef>
                          <a:spcPts val="0"/>
                        </a:spcBef>
                        <a:spcAft>
                          <a:spcPts val="300"/>
                        </a:spcAft>
                        <a:buFont typeface="Arial" panose="020B0604020202020204" pitchFamily="34" charset="0"/>
                        <a:buChar char="•"/>
                      </a:pPr>
                      <a:r>
                        <a:rPr lang="pt-BR" sz="900" b="0" i="0" u="none" strike="noStrike" kern="1200">
                          <a:solidFill>
                            <a:schemeClr val="tx1"/>
                          </a:solidFill>
                          <a:effectLst/>
                          <a:latin typeface="+mn-lt"/>
                          <a:ea typeface="+mn-ea"/>
                          <a:cs typeface="+mn-cs"/>
                        </a:rPr>
                        <a:t>Interage proativamente com as partes interessadas, toma a iniciativa
É aberto, amigável e acessível às partes interessadas
Reconhece o que as pessoas estão a contribuir e expressa apreço
É justo, mostra empatia e considera todas as </a:t>
                      </a:r>
                      <a:r>
                        <a:rPr lang="pt-BR" sz="900" b="0" i="0" u="none" strike="noStrike" kern="1200" err="1">
                          <a:solidFill>
                            <a:schemeClr val="tx1"/>
                          </a:solidFill>
                          <a:effectLst/>
                          <a:latin typeface="+mn-lt"/>
                          <a:ea typeface="+mn-ea"/>
                          <a:cs typeface="+mn-cs"/>
                        </a:rPr>
                        <a:t>perspetivas</a:t>
                      </a:r>
                      <a:r>
                        <a:rPr lang="pt-BR" sz="900" b="0" i="0" u="none" strike="noStrike" kern="1200">
                          <a:solidFill>
                            <a:schemeClr val="tx1"/>
                          </a:solidFill>
                          <a:effectLst/>
                          <a:latin typeface="+mn-lt"/>
                          <a:ea typeface="+mn-ea"/>
                          <a:cs typeface="+mn-cs"/>
                        </a:rPr>
                        <a:t>
Anda a falar, faz o que ela/ele diz. Não tem uma agenda escondida</a:t>
                      </a:r>
                      <a:endParaRPr lang="en-US" sz="900" b="0"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F91772E5-BF42-4F4A-8F02-BC10A6DC2C10}"/>
              </a:ext>
            </a:extLst>
          </p:cNvPr>
          <p:cNvSpPr>
            <a:spLocks noGrp="1"/>
          </p:cNvSpPr>
          <p:nvPr>
            <p:ph type="title"/>
          </p:nvPr>
        </p:nvSpPr>
        <p:spPr/>
        <p:txBody>
          <a:bodyPr/>
          <a:lstStyle/>
          <a:p>
            <a:r>
              <a:rPr lang="en-US">
                <a:solidFill>
                  <a:prstClr val="black"/>
                </a:solidFill>
                <a:latin typeface="Arial"/>
              </a:rPr>
              <a:t>Success Statement Descriptors - Portuguese</a:t>
            </a:r>
            <a:br>
              <a:rPr lang="en-US">
                <a:solidFill>
                  <a:prstClr val="black"/>
                </a:solidFill>
                <a:latin typeface="Arial"/>
              </a:rPr>
            </a:br>
            <a:endParaRPr lang="en-US"/>
          </a:p>
        </p:txBody>
      </p:sp>
      <p:sp>
        <p:nvSpPr>
          <p:cNvPr id="3" name="Footer Placeholder 2">
            <a:extLst>
              <a:ext uri="{FF2B5EF4-FFF2-40B4-BE49-F238E27FC236}">
                <a16:creationId xmlns:a16="http://schemas.microsoft.com/office/drawing/2014/main" id="{8E19F28D-A83C-40CD-83EF-38CF4D5DD9BB}"/>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165882B6-9880-4555-B83D-8BC068849E54}"/>
              </a:ext>
            </a:extLst>
          </p:cNvPr>
          <p:cNvSpPr>
            <a:spLocks noGrp="1"/>
          </p:cNvSpPr>
          <p:nvPr>
            <p:ph type="sldNum" sz="quarter" idx="12"/>
          </p:nvPr>
        </p:nvSpPr>
        <p:spPr/>
        <p:txBody>
          <a:bodyPr/>
          <a:lstStyle/>
          <a:p>
            <a:r>
              <a:rPr lang="en-US"/>
              <a:t>Page </a:t>
            </a:r>
            <a:fld id="{D126E9C2-5A98-4FED-83CF-BD978A28F274}" type="slidenum">
              <a:rPr lang="en-US" smtClean="0"/>
              <a:pPr/>
              <a:t>17</a:t>
            </a:fld>
            <a:endParaRPr lang="en-US"/>
          </a:p>
        </p:txBody>
      </p:sp>
    </p:spTree>
    <p:extLst>
      <p:ext uri="{BB962C8B-B14F-4D97-AF65-F5344CB8AC3E}">
        <p14:creationId xmlns:p14="http://schemas.microsoft.com/office/powerpoint/2010/main" val="6278536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1665650766"/>
              </p:ext>
            </p:extLst>
          </p:nvPr>
        </p:nvGraphicFramePr>
        <p:xfrm>
          <a:off x="358775" y="879475"/>
          <a:ext cx="8425693" cy="11117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ru-RU" sz="1100" b="1" kern="1200">
                          <a:solidFill>
                            <a:schemeClr val="tx1"/>
                          </a:solidFill>
                          <a:effectLst/>
                          <a:latin typeface="+mn-lt"/>
                          <a:ea typeface="SimSun" panose="02010600030101010101" pitchFamily="2" charset="-122"/>
                          <a:cs typeface="Times New Roman" panose="02020603050405020304" pitchFamily="18" charset="0"/>
                        </a:rPr>
                        <a:t>Стремитесь к новым знаниям</a:t>
                      </a:r>
                      <a:endParaRPr lang="de-CH" sz="1100" b="1" kern="1200">
                        <a:solidFill>
                          <a:schemeClr val="tx1"/>
                        </a:solidFill>
                        <a:effectLst/>
                        <a:latin typeface="+mn-l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430476">
                <a:tc>
                  <a:txBody>
                    <a:bodyPr/>
                    <a:lstStyle/>
                    <a:p>
                      <a:pPr marL="347663" indent="-171450" algn="l" fontAlgn="t">
                        <a:spcAft>
                          <a:spcPts val="300"/>
                        </a:spcAft>
                        <a:buFont typeface="Wingdings" panose="05000000000000000000" pitchFamily="2" charset="2"/>
                        <a:buChar char="§"/>
                      </a:pPr>
                      <a:r>
                        <a:rPr lang="ru-RU" sz="900" b="0" i="0" u="none" strike="noStrike">
                          <a:solidFill>
                            <a:schemeClr val="tx1"/>
                          </a:solidFill>
                          <a:effectLst/>
                          <a:latin typeface="+mn-lt"/>
                        </a:rPr>
                        <a:t>Постоянно бросает вызов статус-кво. Не боится задавать вопросы, чтобы прояснить или понять их, даже за пределами своей зоны ответственности
Создает открытую и инклюзивную среду, которая поддерживает вопросы без суждений, любопытство к перспективам других и расширение нашего воображения для того, что возможно.
Поощряет интерес и отмечает инновации, мыслит вне рамок Oerlikon, проблемы и дискуссии через границы и темы
Найдите способы взять на себя задачи и начать экспериментировать</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7" name="Tabelle 8">
            <a:extLst>
              <a:ext uri="{FF2B5EF4-FFF2-40B4-BE49-F238E27FC236}">
                <a16:creationId xmlns:a16="http://schemas.microsoft.com/office/drawing/2014/main" id="{89F84BFE-C652-489C-B9CE-8C2BAEF4470B}"/>
              </a:ext>
            </a:extLst>
          </p:cNvPr>
          <p:cNvGraphicFramePr>
            <a:graphicFrameLocks noGrp="1"/>
          </p:cNvGraphicFramePr>
          <p:nvPr>
            <p:extLst>
              <p:ext uri="{D42A27DB-BD31-4B8C-83A1-F6EECF244321}">
                <p14:modId xmlns:p14="http://schemas.microsoft.com/office/powerpoint/2010/main" val="4123272044"/>
              </p:ext>
            </p:extLst>
          </p:nvPr>
        </p:nvGraphicFramePr>
        <p:xfrm>
          <a:off x="359532" y="2060899"/>
          <a:ext cx="8425693" cy="128700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99046">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ru-RU" sz="1100" b="1">
                          <a:solidFill>
                            <a:srgbClr val="313434"/>
                          </a:solidFill>
                          <a:effectLst/>
                          <a:latin typeface="Arial" panose="020B0604020202020204" pitchFamily="34" charset="0"/>
                          <a:ea typeface="SimSun" panose="02010600030101010101" pitchFamily="2" charset="-122"/>
                        </a:rPr>
                        <a:t>Действуйте как ЕДИНАЯ команда, создавая ценность для клиента</a:t>
                      </a:r>
                      <a:endParaRPr lang="de-CH" sz="1100" b="1">
                        <a:solidFill>
                          <a:srgbClr val="000000"/>
                        </a:solidFill>
                        <a:effectLst/>
                        <a:latin typeface="Arial" panose="020B0604020202020204" pitchFamily="34" charset="0"/>
                        <a:ea typeface="SimSun" panose="02010600030101010101" pitchFamily="2" charset="-122"/>
                      </a:endParaRPr>
                    </a:p>
                  </a:txBody>
                  <a:tcPr marL="27000" marR="6470" marT="36000" marB="36000"/>
                </a:tc>
                <a:extLst>
                  <a:ext uri="{0D108BD9-81ED-4DB2-BD59-A6C34878D82A}">
                    <a16:rowId xmlns:a16="http://schemas.microsoft.com/office/drawing/2014/main" val="1888744056"/>
                  </a:ext>
                </a:extLst>
              </a:tr>
              <a:tr h="497849">
                <a:tc>
                  <a:txBody>
                    <a:bodyPr/>
                    <a:lstStyle/>
                    <a:p>
                      <a:pPr marL="347663" indent="-171450" algn="l" fontAlgn="t">
                        <a:spcAft>
                          <a:spcPts val="300"/>
                        </a:spcAft>
                        <a:buFont typeface="Wingdings" panose="05000000000000000000" pitchFamily="2" charset="2"/>
                        <a:buChar char="§"/>
                      </a:pPr>
                      <a:r>
                        <a:rPr lang="ru-RU" sz="900" b="0" i="0" u="none" strike="noStrike">
                          <a:solidFill>
                            <a:schemeClr val="tx1"/>
                          </a:solidFill>
                          <a:effectLst/>
                          <a:latin typeface="+mn-lt"/>
                        </a:rPr>
                        <a:t>Заставляет доверчивым и энергичным командам разрушать разрозненность, интегрировать другие команды и улучшать сотрудничество
Развивает и управляет рыночными возможностями с целью ощутимого построения бизнеса
Остается в курсе меняющихся потребностей клиентов, быстро адаптируется к неизвестным или неопределенным ситуациям и учитывает их в действиях
Управляет структурой для принятия обязанностей в команде. Развивает команду для поддержания и продвижения компетенций
Ценит индивидуальные различия в команде и раскрывает командный потенциал, поддерживая и ценя индивидуальный вклад</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1326491129"/>
              </p:ext>
            </p:extLst>
          </p:nvPr>
        </p:nvGraphicFramePr>
        <p:xfrm>
          <a:off x="354208" y="3417584"/>
          <a:ext cx="8425693" cy="128700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99912">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ru-RU" sz="1100" b="1">
                          <a:solidFill>
                            <a:srgbClr val="313434"/>
                          </a:solidFill>
                          <a:effectLst/>
                          <a:latin typeface="Arial" panose="020B0604020202020204" pitchFamily="34" charset="0"/>
                          <a:ea typeface="SimSun" panose="02010600030101010101" pitchFamily="2" charset="-122"/>
                        </a:rPr>
                        <a:t>Выполняйте свои задачи, развивайтесь и </a:t>
                      </a:r>
                      <a:r>
                        <a:rPr lang="de-CH" sz="1100" b="1">
                          <a:solidFill>
                            <a:srgbClr val="313434"/>
                          </a:solidFill>
                          <a:effectLst/>
                          <a:latin typeface="Arial" panose="020B0604020202020204" pitchFamily="34" charset="0"/>
                          <a:ea typeface="SimSun" panose="02010600030101010101" pitchFamily="2" charset="-122"/>
                        </a:rPr>
                        <a:t>c</a:t>
                      </a:r>
                      <a:r>
                        <a:rPr lang="ru-RU" sz="1100" b="1" err="1">
                          <a:solidFill>
                            <a:srgbClr val="313434"/>
                          </a:solidFill>
                          <a:effectLst/>
                          <a:latin typeface="Arial" panose="020B0604020202020204" pitchFamily="34" charset="0"/>
                          <a:ea typeface="SimSun" panose="02010600030101010101" pitchFamily="2" charset="-122"/>
                        </a:rPr>
                        <a:t>облюдайте</a:t>
                      </a:r>
                      <a:r>
                        <a:rPr lang="ru-RU" sz="1100" b="1">
                          <a:solidFill>
                            <a:srgbClr val="313434"/>
                          </a:solidFill>
                          <a:effectLst/>
                          <a:latin typeface="Arial" panose="020B0604020202020204" pitchFamily="34" charset="0"/>
                          <a:ea typeface="SimSun" panose="02010600030101010101" pitchFamily="2" charset="-122"/>
                        </a:rPr>
                        <a:t> сроки</a:t>
                      </a:r>
                      <a:endParaRPr lang="de-CH" sz="1100" b="1">
                        <a:solidFill>
                          <a:srgbClr val="000000"/>
                        </a:solidFill>
                        <a:effectLst/>
                        <a:latin typeface="Arial" panose="020B0604020202020204" pitchFamily="34" charset="0"/>
                        <a:ea typeface="SimSun" panose="02010600030101010101" pitchFamily="2" charset="-122"/>
                      </a:endParaRPr>
                    </a:p>
                  </a:txBody>
                  <a:tcPr marL="27000" marR="6470" marT="36000" marB="36000"/>
                </a:tc>
                <a:extLst>
                  <a:ext uri="{0D108BD9-81ED-4DB2-BD59-A6C34878D82A}">
                    <a16:rowId xmlns:a16="http://schemas.microsoft.com/office/drawing/2014/main" val="1888744056"/>
                  </a:ext>
                </a:extLst>
              </a:tr>
              <a:tr h="873728">
                <a:tc>
                  <a:txBody>
                    <a:bodyPr/>
                    <a:lstStyle/>
                    <a:p>
                      <a:pPr marL="347663" indent="-171450" algn="l" fontAlgn="t">
                        <a:spcAft>
                          <a:spcPts val="300"/>
                        </a:spcAft>
                        <a:buFont typeface="Wingdings" panose="05000000000000000000" pitchFamily="2" charset="2"/>
                        <a:buChar char="§"/>
                      </a:pPr>
                      <a:r>
                        <a:rPr lang="ru-RU" sz="900" b="0" i="0" u="none" strike="noStrike">
                          <a:solidFill>
                            <a:schemeClr val="tx1"/>
                          </a:solidFill>
                          <a:effectLst/>
                          <a:latin typeface="+mn-lt"/>
                        </a:rPr>
                        <a:t>Поощряет приверженность, предоставляя людям свободу и доверие
Создает среду, способствующую тому, чтобы сотрудники предоставляли / просили возможности и ресурсы
Устанавливает четкие ожидания доставки, предоставляет справочную информацию и обратную связь
Делает расширение прав и возможностей ясным и заметным, например, устанавливает границы и ожидания в отношении подотчетности, принятия решений, делегирования, успехов
Менеджеры поддерживают и обучают развитие сотрудников, а сотрудники запрашивают и проводят мероприятия по развитию</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CEC721D1-B64C-480F-9C08-30B83429C8DE}"/>
              </a:ext>
            </a:extLst>
          </p:cNvPr>
          <p:cNvSpPr>
            <a:spLocks noGrp="1"/>
          </p:cNvSpPr>
          <p:nvPr>
            <p:ph type="title"/>
          </p:nvPr>
        </p:nvSpPr>
        <p:spPr/>
        <p:txBody>
          <a:bodyPr/>
          <a:lstStyle/>
          <a:p>
            <a:r>
              <a:rPr lang="en-US">
                <a:solidFill>
                  <a:prstClr val="black"/>
                </a:solidFill>
                <a:latin typeface="Arial"/>
              </a:rPr>
              <a:t>Success Statement Descriptors - Russian</a:t>
            </a:r>
            <a:br>
              <a:rPr lang="en-US">
                <a:solidFill>
                  <a:srgbClr val="00B050"/>
                </a:solidFill>
                <a:latin typeface="Arial"/>
              </a:rPr>
            </a:br>
            <a:endParaRPr lang="en-US"/>
          </a:p>
        </p:txBody>
      </p:sp>
      <p:sp>
        <p:nvSpPr>
          <p:cNvPr id="3" name="Footer Placeholder 2">
            <a:extLst>
              <a:ext uri="{FF2B5EF4-FFF2-40B4-BE49-F238E27FC236}">
                <a16:creationId xmlns:a16="http://schemas.microsoft.com/office/drawing/2014/main" id="{E5A86C7A-8F50-4303-A107-3C830305A2C9}"/>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AEE83DE4-213C-4325-BBE4-955B762736E5}"/>
              </a:ext>
            </a:extLst>
          </p:cNvPr>
          <p:cNvSpPr>
            <a:spLocks noGrp="1"/>
          </p:cNvSpPr>
          <p:nvPr>
            <p:ph type="sldNum" sz="quarter" idx="12"/>
          </p:nvPr>
        </p:nvSpPr>
        <p:spPr/>
        <p:txBody>
          <a:bodyPr/>
          <a:lstStyle/>
          <a:p>
            <a:r>
              <a:rPr lang="en-US"/>
              <a:t>Page </a:t>
            </a:r>
            <a:fld id="{D126E9C2-5A98-4FED-83CF-BD978A28F274}" type="slidenum">
              <a:rPr lang="en-US" smtClean="0"/>
              <a:pPr/>
              <a:t>18</a:t>
            </a:fld>
            <a:endParaRPr lang="en-US"/>
          </a:p>
        </p:txBody>
      </p:sp>
    </p:spTree>
    <p:extLst>
      <p:ext uri="{BB962C8B-B14F-4D97-AF65-F5344CB8AC3E}">
        <p14:creationId xmlns:p14="http://schemas.microsoft.com/office/powerpoint/2010/main" val="32432457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91090519"/>
              </p:ext>
            </p:extLst>
          </p:nvPr>
        </p:nvGraphicFramePr>
        <p:xfrm>
          <a:off x="359533" y="880358"/>
          <a:ext cx="8425692" cy="1424160"/>
        </p:xfrm>
        <a:graphic>
          <a:graphicData uri="http://schemas.openxmlformats.org/drawingml/2006/table">
            <a:tbl>
              <a:tblPr firstRow="1" bandRow="1">
                <a:tableStyleId>{5C22544A-7EE6-4342-B048-85BDC9FD1C3A}</a:tableStyleId>
              </a:tblPr>
              <a:tblGrid>
                <a:gridCol w="8425692">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ru-RU" sz="1100" b="1">
                          <a:solidFill>
                            <a:srgbClr val="313434"/>
                          </a:solidFill>
                          <a:effectLst/>
                          <a:latin typeface="Arial" panose="020B0604020202020204" pitchFamily="34" charset="0"/>
                          <a:ea typeface="SimSun" panose="02010600030101010101" pitchFamily="2" charset="-122"/>
                        </a:rPr>
                        <a:t>Принимайте решения быстро и осознанно, придерживайтесь принятых решений</a:t>
                      </a:r>
                      <a:endParaRPr lang="de-CH" sz="1100" b="1">
                        <a:solidFill>
                          <a:srgbClr val="000000"/>
                        </a:solidFill>
                        <a:effectLst/>
                        <a:latin typeface="Arial" panose="020B0604020202020204" pitchFamily="34" charset="0"/>
                        <a:ea typeface="SimSun" panose="02010600030101010101" pitchFamily="2" charset="-122"/>
                      </a:endParaRPr>
                    </a:p>
                  </a:txBody>
                  <a:tcPr marL="27000" marR="6470" marT="36000" marB="36000"/>
                </a:tc>
                <a:extLst>
                  <a:ext uri="{0D108BD9-81ED-4DB2-BD59-A6C34878D82A}">
                    <a16:rowId xmlns:a16="http://schemas.microsoft.com/office/drawing/2014/main" val="1888744056"/>
                  </a:ext>
                </a:extLst>
              </a:tr>
              <a:tr h="696941">
                <a:tc>
                  <a:txBody>
                    <a:bodyPr/>
                    <a:lstStyle/>
                    <a:p>
                      <a:pPr marL="347663" indent="-171450" algn="l" fontAlgn="t">
                        <a:spcBef>
                          <a:spcPts val="0"/>
                        </a:spcBef>
                        <a:spcAft>
                          <a:spcPts val="300"/>
                        </a:spcAft>
                        <a:buFont typeface="Wingdings" panose="05000000000000000000" pitchFamily="2" charset="2"/>
                        <a:buChar char="§"/>
                      </a:pPr>
                      <a:r>
                        <a:rPr lang="ru-RU" sz="900" b="0" i="0" u="none" strike="noStrike">
                          <a:solidFill>
                            <a:schemeClr val="tx1"/>
                          </a:solidFill>
                          <a:effectLst/>
                          <a:latin typeface="+mn-lt"/>
                        </a:rPr>
                        <a:t>Быстро и ориентированно на решение принимает решения, основываясь как на интерпретации данных (количественный ввод), так и в соответствии с опытом команды (качественный ввод), регулярно оценивая риски
Понимает и передает общую картину компании, включая возможности, обязанности и правила, которые создают успех
Поощряет и облегчает обмен своевременными и конструктивными отзывами. Размышляет об обратной связи, учится на ошибках и последовательно совершенствует навыки принятия решений
Общается с фокусом и ясностью. Ведет команду через открытые дискуссии к решениям, преимущественно поддерживаемым командой
Согласованные цели постоянно пересматриваются и соблюдаются. Потенциальные изменения рассматриваются на опережение</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2263186254"/>
              </p:ext>
            </p:extLst>
          </p:nvPr>
        </p:nvGraphicFramePr>
        <p:xfrm>
          <a:off x="359532" y="3552741"/>
          <a:ext cx="8424936" cy="1287000"/>
        </p:xfrm>
        <a:graphic>
          <a:graphicData uri="http://schemas.openxmlformats.org/drawingml/2006/table">
            <a:tbl>
              <a:tblPr firstRow="1" bandRow="1">
                <a:tableStyleId>{5C22544A-7EE6-4342-B048-85BDC9FD1C3A}</a:tableStyleId>
              </a:tblPr>
              <a:tblGrid>
                <a:gridCol w="8424936">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ru-RU" sz="1100" b="1">
                          <a:solidFill>
                            <a:srgbClr val="313434"/>
                          </a:solidFill>
                          <a:effectLst/>
                          <a:latin typeface="Arial" panose="020B0604020202020204" pitchFamily="34" charset="0"/>
                          <a:ea typeface="SimSun" panose="02010600030101010101" pitchFamily="2" charset="-122"/>
                        </a:rPr>
                        <a:t>Во всем стремитесь к успеху </a:t>
                      </a:r>
                      <a:endParaRPr lang="de-CH" sz="1100" b="1">
                        <a:solidFill>
                          <a:srgbClr val="000000"/>
                        </a:solidFill>
                        <a:effectLst/>
                        <a:latin typeface="Arial" panose="020B0604020202020204" pitchFamily="34" charset="0"/>
                        <a:ea typeface="SimSun" panose="02010600030101010101" pitchFamily="2" charset="-122"/>
                      </a:endParaRPr>
                    </a:p>
                  </a:txBody>
                  <a:tcPr marL="27000" marR="6470" marT="36000" marB="36000"/>
                </a:tc>
                <a:extLst>
                  <a:ext uri="{0D108BD9-81ED-4DB2-BD59-A6C34878D82A}">
                    <a16:rowId xmlns:a16="http://schemas.microsoft.com/office/drawing/2014/main" val="1888744056"/>
                  </a:ext>
                </a:extLst>
              </a:tr>
              <a:tr h="198071">
                <a:tc>
                  <a:txBody>
                    <a:bodyPr/>
                    <a:lstStyle/>
                    <a:p>
                      <a:pPr marL="347663" indent="-171450" algn="l" fontAlgn="t">
                        <a:spcBef>
                          <a:spcPts val="0"/>
                        </a:spcBef>
                        <a:spcAft>
                          <a:spcPts val="300"/>
                        </a:spcAft>
                        <a:buFont typeface="Wingdings" panose="05000000000000000000" pitchFamily="2" charset="2"/>
                        <a:buChar char="§"/>
                      </a:pPr>
                      <a:r>
                        <a:rPr lang="ru-RU" sz="900" b="0" i="0" u="none" strike="noStrike">
                          <a:solidFill>
                            <a:schemeClr val="tx1"/>
                          </a:solidFill>
                          <a:effectLst/>
                          <a:latin typeface="+mn-lt"/>
                        </a:rPr>
                        <a:t>Формулирует сильное и вдохновляющее видение успеха и разбивает его на индивидуальные вклады.
Проявляет мотивацию, сосредоточен и не отвлекается от пути к успеху
</a:t>
                      </a:r>
                      <a:r>
                        <a:rPr lang="ru-RU" sz="900" b="0" i="0" u="none" strike="noStrike" err="1">
                          <a:solidFill>
                            <a:schemeClr val="tx1"/>
                          </a:solidFill>
                          <a:effectLst/>
                          <a:latin typeface="+mn-lt"/>
                        </a:rPr>
                        <a:t>Эмпатиен</a:t>
                      </a:r>
                      <a:r>
                        <a:rPr lang="ru-RU" sz="900" b="0" i="0" u="none" strike="noStrike">
                          <a:solidFill>
                            <a:schemeClr val="tx1"/>
                          </a:solidFill>
                          <a:effectLst/>
                          <a:latin typeface="+mn-lt"/>
                        </a:rPr>
                        <a:t> и понимает индивидуальное восприятие успеха
Является </a:t>
                      </a:r>
                      <a:r>
                        <a:rPr lang="ru-RU" sz="900" b="0" i="0" u="none" strike="noStrike" err="1">
                          <a:solidFill>
                            <a:schemeClr val="tx1"/>
                          </a:solidFill>
                          <a:effectLst/>
                          <a:latin typeface="+mn-lt"/>
                        </a:rPr>
                        <a:t>проактивным</a:t>
                      </a:r>
                      <a:r>
                        <a:rPr lang="ru-RU" sz="900" b="0" i="0" u="none" strike="noStrike">
                          <a:solidFill>
                            <a:schemeClr val="tx1"/>
                          </a:solidFill>
                          <a:effectLst/>
                          <a:latin typeface="+mn-lt"/>
                        </a:rPr>
                        <a:t>, демонстрирует и обеспечивает высокий стандарт и последовательно выступает в качестве образца для подражания
Мотивирует успешное поведение, признавая индивидуальный вклад, проявляя признательность, отмечая успехи и поддерживая культуру извлеченных уроков, чтобы учиться на ошибках и создавать базу знаний</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6" name="Tabelle 8">
            <a:extLst>
              <a:ext uri="{FF2B5EF4-FFF2-40B4-BE49-F238E27FC236}">
                <a16:creationId xmlns:a16="http://schemas.microsoft.com/office/drawing/2014/main" id="{DBFCD896-21E8-478B-ADF4-59637AA45490}"/>
              </a:ext>
            </a:extLst>
          </p:cNvPr>
          <p:cNvGraphicFramePr>
            <a:graphicFrameLocks noGrp="1"/>
          </p:cNvGraphicFramePr>
          <p:nvPr>
            <p:extLst>
              <p:ext uri="{D42A27DB-BD31-4B8C-83A1-F6EECF244321}">
                <p14:modId xmlns:p14="http://schemas.microsoft.com/office/powerpoint/2010/main" val="2465092073"/>
              </p:ext>
            </p:extLst>
          </p:nvPr>
        </p:nvGraphicFramePr>
        <p:xfrm>
          <a:off x="348915" y="2355850"/>
          <a:ext cx="8436309" cy="1149840"/>
        </p:xfrm>
        <a:graphic>
          <a:graphicData uri="http://schemas.openxmlformats.org/drawingml/2006/table">
            <a:tbl>
              <a:tblPr firstRow="1" bandRow="1">
                <a:tableStyleId>{5C22544A-7EE6-4342-B048-85BDC9FD1C3A}</a:tableStyleId>
              </a:tblPr>
              <a:tblGrid>
                <a:gridCol w="8436309">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ru-RU" sz="1100" b="1">
                          <a:solidFill>
                            <a:srgbClr val="313434"/>
                          </a:solidFill>
                          <a:effectLst/>
                          <a:latin typeface="Arial" panose="020B0604020202020204" pitchFamily="34" charset="0"/>
                          <a:ea typeface="SimSun" panose="02010600030101010101" pitchFamily="2" charset="-122"/>
                        </a:rPr>
                        <a:t>Проявляйте лояльность к решениям компании</a:t>
                      </a:r>
                      <a:endParaRPr lang="de-CH" sz="1100" b="1">
                        <a:solidFill>
                          <a:srgbClr val="000000"/>
                        </a:solidFill>
                        <a:effectLst/>
                        <a:latin typeface="Arial" panose="020B0604020202020204" pitchFamily="34" charset="0"/>
                        <a:ea typeface="SimSun" panose="02010600030101010101" pitchFamily="2" charset="-122"/>
                      </a:endParaRPr>
                    </a:p>
                  </a:txBody>
                  <a:tcPr marL="27000" marR="6470" marT="36000" marB="36000"/>
                </a:tc>
                <a:extLst>
                  <a:ext uri="{0D108BD9-81ED-4DB2-BD59-A6C34878D82A}">
                    <a16:rowId xmlns:a16="http://schemas.microsoft.com/office/drawing/2014/main" val="1888744056"/>
                  </a:ext>
                </a:extLst>
              </a:tr>
              <a:tr h="376472">
                <a:tc>
                  <a:txBody>
                    <a:bodyPr/>
                    <a:lstStyle/>
                    <a:p>
                      <a:pPr marL="347663" indent="-171450" algn="l" fontAlgn="t">
                        <a:spcBef>
                          <a:spcPts val="0"/>
                        </a:spcBef>
                        <a:spcAft>
                          <a:spcPts val="300"/>
                        </a:spcAft>
                        <a:buFont typeface="Wingdings" panose="05000000000000000000" pitchFamily="2" charset="2"/>
                        <a:buChar char="§"/>
                      </a:pPr>
                      <a:r>
                        <a:rPr lang="ru-RU" sz="900" b="0" i="0" u="none" strike="noStrike" kern="1200">
                          <a:solidFill>
                            <a:schemeClr val="tx1"/>
                          </a:solidFill>
                          <a:effectLst/>
                          <a:latin typeface="+mn-lt"/>
                          <a:ea typeface="+mn-ea"/>
                          <a:cs typeface="+mn-cs"/>
                        </a:rPr>
                        <a:t>Активно взаимодействует с заинтересованными сторонами, берет на себя инициативу
Является открытым, дружелюбным и доступным для заинтересованных сторон
Признает, какой вклад вносят люди, и выражает признательность
Справедлива, проявляет эмпатию и учитывает все перспективы
Ходит по разговору, делает то, что она/он говорит. Не имеет скрытой повестки дня</a:t>
                      </a:r>
                      <a:endParaRPr lang="en-US" sz="900" b="0"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514F4EDF-4896-4FDE-84B3-EF8A6F038E25}"/>
              </a:ext>
            </a:extLst>
          </p:cNvPr>
          <p:cNvSpPr>
            <a:spLocks noGrp="1"/>
          </p:cNvSpPr>
          <p:nvPr>
            <p:ph type="title"/>
          </p:nvPr>
        </p:nvSpPr>
        <p:spPr/>
        <p:txBody>
          <a:bodyPr/>
          <a:lstStyle/>
          <a:p>
            <a:r>
              <a:rPr lang="en-US">
                <a:solidFill>
                  <a:prstClr val="black"/>
                </a:solidFill>
                <a:latin typeface="Arial"/>
              </a:rPr>
              <a:t>Success Statement Descriptors - Russian</a:t>
            </a:r>
            <a:br>
              <a:rPr lang="en-US">
                <a:solidFill>
                  <a:srgbClr val="00B050"/>
                </a:solidFill>
                <a:latin typeface="Arial"/>
              </a:rPr>
            </a:br>
            <a:endParaRPr lang="en-US"/>
          </a:p>
        </p:txBody>
      </p:sp>
      <p:sp>
        <p:nvSpPr>
          <p:cNvPr id="3" name="Footer Placeholder 2">
            <a:extLst>
              <a:ext uri="{FF2B5EF4-FFF2-40B4-BE49-F238E27FC236}">
                <a16:creationId xmlns:a16="http://schemas.microsoft.com/office/drawing/2014/main" id="{6C82ABA1-D94D-4098-AA8B-7194F5EA36C2}"/>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D325169D-C207-485A-9402-60766A455C1B}"/>
              </a:ext>
            </a:extLst>
          </p:cNvPr>
          <p:cNvSpPr>
            <a:spLocks noGrp="1"/>
          </p:cNvSpPr>
          <p:nvPr>
            <p:ph type="sldNum" sz="quarter" idx="12"/>
          </p:nvPr>
        </p:nvSpPr>
        <p:spPr/>
        <p:txBody>
          <a:bodyPr/>
          <a:lstStyle/>
          <a:p>
            <a:r>
              <a:rPr lang="en-US"/>
              <a:t>Page </a:t>
            </a:r>
            <a:fld id="{D126E9C2-5A98-4FED-83CF-BD978A28F274}" type="slidenum">
              <a:rPr lang="en-US" smtClean="0"/>
              <a:pPr/>
              <a:t>19</a:t>
            </a:fld>
            <a:endParaRPr lang="en-US"/>
          </a:p>
        </p:txBody>
      </p:sp>
    </p:spTree>
    <p:extLst>
      <p:ext uri="{BB962C8B-B14F-4D97-AF65-F5344CB8AC3E}">
        <p14:creationId xmlns:p14="http://schemas.microsoft.com/office/powerpoint/2010/main" val="41163718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3988BE4-5E1F-420E-9F97-AACB8FF88157}"/>
              </a:ext>
            </a:extLst>
          </p:cNvPr>
          <p:cNvSpPr>
            <a:spLocks noGrp="1"/>
          </p:cNvSpPr>
          <p:nvPr>
            <p:ph type="body" sz="quarter" idx="12"/>
          </p:nvPr>
        </p:nvSpPr>
        <p:spPr/>
        <p:txBody>
          <a:bodyPr/>
          <a:lstStyle/>
          <a:p>
            <a:endParaRPr lang="en-US"/>
          </a:p>
        </p:txBody>
      </p:sp>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604608285"/>
              </p:ext>
            </p:extLst>
          </p:nvPr>
        </p:nvGraphicFramePr>
        <p:xfrm>
          <a:off x="358775" y="879559"/>
          <a:ext cx="8426450" cy="1111740"/>
        </p:xfrm>
        <a:graphic>
          <a:graphicData uri="http://schemas.openxmlformats.org/drawingml/2006/table">
            <a:tbl>
              <a:tblPr firstRow="1" bandRow="1">
                <a:tableStyleId>{5C22544A-7EE6-4342-B048-85BDC9FD1C3A}</a:tableStyleId>
              </a:tblPr>
              <a:tblGrid>
                <a:gridCol w="8426450">
                  <a:extLst>
                    <a:ext uri="{9D8B030D-6E8A-4147-A177-3AD203B41FA5}">
                      <a16:colId xmlns:a16="http://schemas.microsoft.com/office/drawing/2014/main" val="1412822626"/>
                    </a:ext>
                  </a:extLst>
                </a:gridCol>
              </a:tblGrid>
              <a:tr h="12991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kumimoji="0" lang="en-US" sz="1100" b="1" i="0" u="none" strike="noStrike" kern="1200" cap="none" spc="0" normalizeH="0" baseline="0" noProof="0">
                          <a:ln>
                            <a:noFill/>
                          </a:ln>
                          <a:solidFill>
                            <a:prstClr val="black"/>
                          </a:solidFill>
                          <a:effectLst/>
                          <a:uLnTx/>
                          <a:uFillTx/>
                          <a:latin typeface="+mn-lt"/>
                          <a:ea typeface="+mn-ea"/>
                          <a:cs typeface="+mn-cs"/>
                        </a:rPr>
                        <a:t>Be curious</a:t>
                      </a:r>
                    </a:p>
                  </a:txBody>
                  <a:tcPr marL="27000" marR="6470" marT="36000" marB="36000" anchor="ctr"/>
                </a:tc>
                <a:extLst>
                  <a:ext uri="{0D108BD9-81ED-4DB2-BD59-A6C34878D82A}">
                    <a16:rowId xmlns:a16="http://schemas.microsoft.com/office/drawing/2014/main" val="1888744056"/>
                  </a:ext>
                </a:extLst>
              </a:tr>
              <a:tr h="590174">
                <a:tc>
                  <a:txBody>
                    <a:bodyPr/>
                    <a:lstStyle/>
                    <a:p>
                      <a:pPr marL="358775" indent="-171450" algn="l" fontAlgn="t">
                        <a:lnSpc>
                          <a:spcPct val="100000"/>
                        </a:lnSpc>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Continuously challenges the status quo. Is not afraid to ask questions to clarify or understand, even </a:t>
                      </a:r>
                      <a:r>
                        <a:rPr lang="en-US" sz="900" b="0" i="0" u="none" strike="noStrike" kern="1200">
                          <a:solidFill>
                            <a:schemeClr val="tx1"/>
                          </a:solidFill>
                          <a:effectLst/>
                          <a:latin typeface="+mn-lt"/>
                          <a:ea typeface="+mn-ea"/>
                          <a:cs typeface="+mn-cs"/>
                        </a:rPr>
                        <a:t>beyond her / his area of responsibility</a:t>
                      </a:r>
                    </a:p>
                    <a:p>
                      <a:pPr marL="358775" marR="0" lvl="0" indent="-171450" algn="l" defTabSz="914400" rtl="0" eaLnBrk="1" fontAlgn="t" latinLnBrk="0" hangingPunct="1">
                        <a:lnSpc>
                          <a:spcPct val="100000"/>
                        </a:lnSpc>
                        <a:spcBef>
                          <a:spcPts val="0"/>
                        </a:spcBef>
                        <a:spcAft>
                          <a:spcPts val="300"/>
                        </a:spcAft>
                        <a:buClrTx/>
                        <a:buSzTx/>
                        <a:buFont typeface="Wingdings" panose="05000000000000000000" pitchFamily="2" charset="2"/>
                        <a:buChar char="§"/>
                        <a:tabLst/>
                        <a:defRPr/>
                      </a:pPr>
                      <a:r>
                        <a:rPr lang="en-US" sz="900" b="0" kern="1200" noProof="0">
                          <a:solidFill>
                            <a:schemeClr val="tx1"/>
                          </a:solidFill>
                          <a:latin typeface="+mn-lt"/>
                          <a:ea typeface="+mn-ea"/>
                          <a:cs typeface="+mn-cs"/>
                        </a:rPr>
                        <a:t>Creates an </a:t>
                      </a:r>
                      <a:r>
                        <a:rPr lang="en-US" sz="900" b="0" i="0" u="none" strike="noStrike" kern="1200" noProof="0">
                          <a:solidFill>
                            <a:schemeClr val="tx1"/>
                          </a:solidFill>
                          <a:effectLst/>
                          <a:latin typeface="+mn-lt"/>
                          <a:ea typeface="+mn-ea"/>
                          <a:cs typeface="+mn-cs"/>
                        </a:rPr>
                        <a:t>open and inclusive environment </a:t>
                      </a:r>
                      <a:r>
                        <a:rPr lang="en-US" sz="900" b="0" kern="1200" noProof="0">
                          <a:solidFill>
                            <a:schemeClr val="tx1"/>
                          </a:solidFill>
                          <a:latin typeface="+mn-lt"/>
                          <a:ea typeface="+mn-ea"/>
                          <a:cs typeface="+mn-cs"/>
                        </a:rPr>
                        <a:t>that supports </a:t>
                      </a:r>
                      <a:r>
                        <a:rPr lang="en-US" sz="900" b="0" i="0" u="none" strike="noStrike" kern="1200" noProof="0">
                          <a:solidFill>
                            <a:schemeClr val="tx1"/>
                          </a:solidFill>
                          <a:effectLst/>
                          <a:latin typeface="+mn-lt"/>
                          <a:ea typeface="+mn-ea"/>
                          <a:cs typeface="+mn-cs"/>
                        </a:rPr>
                        <a:t>questioning without judgment</a:t>
                      </a:r>
                      <a:r>
                        <a:rPr lang="en-US" sz="900" b="0" kern="1200" noProof="0">
                          <a:solidFill>
                            <a:schemeClr val="tx1"/>
                          </a:solidFill>
                          <a:latin typeface="+mn-lt"/>
                          <a:ea typeface="+mn-ea"/>
                          <a:cs typeface="+mn-cs"/>
                        </a:rPr>
                        <a:t>, curiosity about others' perspectives and </a:t>
                      </a:r>
                      <a:r>
                        <a:rPr lang="en-US" sz="900" b="0" i="0" u="none" strike="noStrike" kern="1200" noProof="0">
                          <a:solidFill>
                            <a:schemeClr val="tx1"/>
                          </a:solidFill>
                          <a:effectLst/>
                          <a:latin typeface="+mn-lt"/>
                          <a:ea typeface="+mn-ea"/>
                          <a:cs typeface="+mn-cs"/>
                        </a:rPr>
                        <a:t>stretching our imagination </a:t>
                      </a:r>
                      <a:r>
                        <a:rPr lang="en-US" sz="900" b="0" kern="1200" noProof="0">
                          <a:solidFill>
                            <a:schemeClr val="tx1"/>
                          </a:solidFill>
                          <a:latin typeface="+mn-lt"/>
                          <a:ea typeface="+mn-ea"/>
                          <a:cs typeface="+mn-cs"/>
                        </a:rPr>
                        <a:t>for what is possible</a:t>
                      </a:r>
                    </a:p>
                    <a:p>
                      <a:pPr marL="358775" marR="0" lvl="0" indent="-171450" algn="l" defTabSz="914400" rtl="0" eaLnBrk="1" fontAlgn="t" latinLnBrk="0" hangingPunct="1">
                        <a:lnSpc>
                          <a:spcPct val="100000"/>
                        </a:lnSpc>
                        <a:spcBef>
                          <a:spcPts val="0"/>
                        </a:spcBef>
                        <a:spcAft>
                          <a:spcPts val="300"/>
                        </a:spcAft>
                        <a:buClrTx/>
                        <a:buSzTx/>
                        <a:buFont typeface="Wingdings" panose="05000000000000000000" pitchFamily="2" charset="2"/>
                        <a:buChar char="§"/>
                        <a:tabLst/>
                        <a:defRPr/>
                      </a:pPr>
                      <a:r>
                        <a:rPr lang="en-US" sz="900" b="0" kern="1200" noProof="0">
                          <a:solidFill>
                            <a:schemeClr val="tx1"/>
                          </a:solidFill>
                          <a:latin typeface="+mn-lt"/>
                          <a:ea typeface="+mn-ea"/>
                          <a:cs typeface="+mn-cs"/>
                        </a:rPr>
                        <a:t>Drives interest in and </a:t>
                      </a:r>
                      <a:r>
                        <a:rPr lang="en-US" sz="900" b="0" i="0" u="none" strike="noStrike" kern="1200" noProof="0">
                          <a:solidFill>
                            <a:schemeClr val="tx1"/>
                          </a:solidFill>
                          <a:effectLst/>
                          <a:latin typeface="+mn-lt"/>
                          <a:ea typeface="+mn-ea"/>
                          <a:cs typeface="+mn-cs"/>
                        </a:rPr>
                        <a:t>celebrates  innovations</a:t>
                      </a:r>
                      <a:r>
                        <a:rPr lang="en-US" sz="900" b="0" kern="1200" noProof="0">
                          <a:solidFill>
                            <a:schemeClr val="tx1"/>
                          </a:solidFill>
                          <a:latin typeface="+mn-lt"/>
                          <a:ea typeface="+mn-ea"/>
                          <a:cs typeface="+mn-cs"/>
                        </a:rPr>
                        <a:t>, thinking </a:t>
                      </a:r>
                      <a:r>
                        <a:rPr lang="en-US" sz="900" b="0" i="0" u="none" strike="noStrike" kern="1200" noProof="0">
                          <a:solidFill>
                            <a:schemeClr val="tx1"/>
                          </a:solidFill>
                          <a:effectLst/>
                          <a:latin typeface="+mn-lt"/>
                          <a:ea typeface="+mn-ea"/>
                          <a:cs typeface="+mn-cs"/>
                        </a:rPr>
                        <a:t>outside of the Oerlikon box</a:t>
                      </a:r>
                      <a:r>
                        <a:rPr lang="en-US" sz="900" b="0" kern="1200" noProof="0">
                          <a:solidFill>
                            <a:schemeClr val="tx1"/>
                          </a:solidFill>
                          <a:latin typeface="+mn-lt"/>
                          <a:ea typeface="+mn-ea"/>
                          <a:cs typeface="+mn-cs"/>
                        </a:rPr>
                        <a:t>, challenges and discussions across borders and topics</a:t>
                      </a:r>
                    </a:p>
                    <a:p>
                      <a:pPr marL="358775" marR="0" lvl="0" indent="-171450" algn="l" defTabSz="914400" rtl="0" eaLnBrk="1" fontAlgn="t" latinLnBrk="0" hangingPunct="1">
                        <a:lnSpc>
                          <a:spcPct val="100000"/>
                        </a:lnSpc>
                        <a:spcBef>
                          <a:spcPts val="0"/>
                        </a:spcBef>
                        <a:spcAft>
                          <a:spcPts val="300"/>
                        </a:spcAft>
                        <a:buClrTx/>
                        <a:buSzTx/>
                        <a:buFont typeface="Wingdings" panose="05000000000000000000" pitchFamily="2" charset="2"/>
                        <a:buChar char="§"/>
                        <a:tabLst/>
                        <a:defRPr/>
                      </a:pPr>
                      <a:r>
                        <a:rPr lang="en-US" sz="900" b="0" kern="1200" noProof="0">
                          <a:solidFill>
                            <a:schemeClr val="tx1"/>
                          </a:solidFill>
                          <a:latin typeface="+mn-lt"/>
                          <a:ea typeface="+mn-ea"/>
                          <a:cs typeface="+mn-cs"/>
                        </a:rPr>
                        <a:t>Finds opportunities to pick up tasks and </a:t>
                      </a:r>
                      <a:r>
                        <a:rPr lang="en-US" sz="900" b="0" i="0" u="none" strike="noStrike" kern="1200" noProof="0">
                          <a:solidFill>
                            <a:schemeClr val="tx1"/>
                          </a:solidFill>
                          <a:effectLst/>
                          <a:latin typeface="+mn-lt"/>
                          <a:ea typeface="+mn-ea"/>
                          <a:cs typeface="+mn-cs"/>
                        </a:rPr>
                        <a:t>start to experiment</a:t>
                      </a:r>
                      <a:endParaRPr lang="en-US" sz="900" b="0" i="0" u="none" strike="noStrike" kern="1200">
                        <a:solidFill>
                          <a:schemeClr val="tx1"/>
                        </a:solidFill>
                        <a:effectLst/>
                        <a:latin typeface="+mn-lt"/>
                        <a:ea typeface="+mn-ea"/>
                        <a:cs typeface="+mn-cs"/>
                      </a:endParaRPr>
                    </a:p>
                  </a:txBody>
                  <a:tcPr marL="27000" marR="6470" marT="36000" marB="36000" anchor="ctr"/>
                </a:tc>
                <a:extLst>
                  <a:ext uri="{0D108BD9-81ED-4DB2-BD59-A6C34878D82A}">
                    <a16:rowId xmlns:a16="http://schemas.microsoft.com/office/drawing/2014/main" val="2456432462"/>
                  </a:ext>
                </a:extLst>
              </a:tr>
            </a:tbl>
          </a:graphicData>
        </a:graphic>
      </p:graphicFrame>
      <p:graphicFrame>
        <p:nvGraphicFramePr>
          <p:cNvPr id="7" name="Tabelle 8">
            <a:extLst>
              <a:ext uri="{FF2B5EF4-FFF2-40B4-BE49-F238E27FC236}">
                <a16:creationId xmlns:a16="http://schemas.microsoft.com/office/drawing/2014/main" id="{89F84BFE-C652-489C-B9CE-8C2BAEF4470B}"/>
              </a:ext>
            </a:extLst>
          </p:cNvPr>
          <p:cNvGraphicFramePr>
            <a:graphicFrameLocks noGrp="1"/>
          </p:cNvGraphicFramePr>
          <p:nvPr>
            <p:extLst>
              <p:ext uri="{D42A27DB-BD31-4B8C-83A1-F6EECF244321}">
                <p14:modId xmlns:p14="http://schemas.microsoft.com/office/powerpoint/2010/main" val="4045946761"/>
              </p:ext>
            </p:extLst>
          </p:nvPr>
        </p:nvGraphicFramePr>
        <p:xfrm>
          <a:off x="358775" y="2105986"/>
          <a:ext cx="8426450" cy="1149840"/>
        </p:xfrm>
        <a:graphic>
          <a:graphicData uri="http://schemas.openxmlformats.org/drawingml/2006/table">
            <a:tbl>
              <a:tblPr firstRow="1" bandRow="1">
                <a:tableStyleId>{5C22544A-7EE6-4342-B048-85BDC9FD1C3A}</a:tableStyleId>
              </a:tblPr>
              <a:tblGrid>
                <a:gridCol w="8426450">
                  <a:extLst>
                    <a:ext uri="{9D8B030D-6E8A-4147-A177-3AD203B41FA5}">
                      <a16:colId xmlns:a16="http://schemas.microsoft.com/office/drawing/2014/main" val="1412822626"/>
                    </a:ext>
                  </a:extLst>
                </a:gridCol>
              </a:tblGrid>
              <a:tr h="220553">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kumimoji="0" lang="en-US" sz="1100" b="1" i="0" u="none" strike="noStrike" kern="1200" cap="none" spc="0" normalizeH="0" baseline="0" noProof="0">
                          <a:ln>
                            <a:noFill/>
                          </a:ln>
                          <a:solidFill>
                            <a:schemeClr val="tx1"/>
                          </a:solidFill>
                          <a:effectLst/>
                          <a:uLnTx/>
                          <a:uFillTx/>
                          <a:latin typeface="+mn-lt"/>
                          <a:ea typeface="+mn-ea"/>
                          <a:cs typeface="+mn-cs"/>
                        </a:rPr>
                        <a:t>Hunt as ONE Oerlikon Team to create customer value</a:t>
                      </a:r>
                    </a:p>
                  </a:txBody>
                  <a:tcPr marL="27000" marR="6470" marT="36000" marB="36000" anchor="ctr"/>
                </a:tc>
                <a:extLst>
                  <a:ext uri="{0D108BD9-81ED-4DB2-BD59-A6C34878D82A}">
                    <a16:rowId xmlns:a16="http://schemas.microsoft.com/office/drawing/2014/main" val="1888744056"/>
                  </a:ext>
                </a:extLst>
              </a:tr>
              <a:tr h="905384">
                <a:tc>
                  <a:txBody>
                    <a:bodyPr/>
                    <a:lstStyle/>
                    <a:p>
                      <a:pPr marL="347663" indent="-171450" algn="l" fontAlgn="t">
                        <a:spcAft>
                          <a:spcPts val="300"/>
                        </a:spcAft>
                        <a:buFont typeface="Wingdings" panose="05000000000000000000" pitchFamily="2" charset="2"/>
                        <a:buChar char="§"/>
                      </a:pPr>
                      <a:r>
                        <a:rPr lang="en-US" sz="900" b="0" i="0" u="none" strike="noStrike">
                          <a:solidFill>
                            <a:schemeClr val="tx1"/>
                          </a:solidFill>
                          <a:effectLst/>
                          <a:latin typeface="+mn-lt"/>
                        </a:rPr>
                        <a:t>Drives </a:t>
                      </a:r>
                      <a:r>
                        <a:rPr lang="en-US" sz="900" b="0" i="0" u="none" strike="noStrike" kern="1200">
                          <a:solidFill>
                            <a:schemeClr val="tx1"/>
                          </a:solidFill>
                          <a:effectLst/>
                          <a:latin typeface="+mn-lt"/>
                          <a:ea typeface="+mn-ea"/>
                          <a:cs typeface="+mn-cs"/>
                        </a:rPr>
                        <a:t>trusting &amp; spirited teams </a:t>
                      </a:r>
                      <a:r>
                        <a:rPr lang="en-US" sz="900" b="0" i="0" u="none" strike="noStrike">
                          <a:solidFill>
                            <a:schemeClr val="tx1"/>
                          </a:solidFill>
                          <a:effectLst/>
                          <a:latin typeface="+mn-lt"/>
                        </a:rPr>
                        <a:t>to </a:t>
                      </a:r>
                      <a:r>
                        <a:rPr lang="en-US" sz="900" b="0" i="0" u="none" strike="noStrike" kern="1200">
                          <a:solidFill>
                            <a:schemeClr val="tx1"/>
                          </a:solidFill>
                          <a:effectLst/>
                          <a:latin typeface="+mn-lt"/>
                          <a:ea typeface="+mn-ea"/>
                          <a:cs typeface="+mn-cs"/>
                        </a:rPr>
                        <a:t>break down silos</a:t>
                      </a:r>
                      <a:r>
                        <a:rPr lang="en-US" sz="900" b="0" i="0" u="none" strike="noStrike">
                          <a:solidFill>
                            <a:schemeClr val="tx1"/>
                          </a:solidFill>
                          <a:effectLst/>
                          <a:latin typeface="+mn-lt"/>
                        </a:rPr>
                        <a:t>, integrate other teams and improve collaboration</a:t>
                      </a:r>
                    </a:p>
                    <a:p>
                      <a:pPr marL="347663" indent="-171450" algn="l" fontAlgn="t">
                        <a:spcAft>
                          <a:spcPts val="300"/>
                        </a:spcAft>
                        <a:buFont typeface="Wingdings" panose="05000000000000000000" pitchFamily="2" charset="2"/>
                        <a:buChar char="§"/>
                      </a:pPr>
                      <a:r>
                        <a:rPr lang="en-US" sz="900" b="0" i="0" u="none" strike="noStrike">
                          <a:solidFill>
                            <a:schemeClr val="tx1"/>
                          </a:solidFill>
                          <a:effectLst/>
                          <a:latin typeface="+mn-lt"/>
                        </a:rPr>
                        <a:t>Develops &amp; drives market opportunities with the goal of tangibly building business</a:t>
                      </a:r>
                    </a:p>
                    <a:p>
                      <a:pPr marL="347663" indent="-171450" algn="l" fontAlgn="t">
                        <a:spcAft>
                          <a:spcPts val="300"/>
                        </a:spcAft>
                        <a:buFont typeface="Wingdings" panose="05000000000000000000" pitchFamily="2" charset="2"/>
                        <a:buChar char="§"/>
                      </a:pPr>
                      <a:r>
                        <a:rPr lang="en-US" sz="900" b="0" i="0" u="none" strike="noStrike" kern="1200">
                          <a:solidFill>
                            <a:schemeClr val="tx1"/>
                          </a:solidFill>
                          <a:effectLst/>
                          <a:latin typeface="+mn-lt"/>
                          <a:ea typeface="+mn-ea"/>
                          <a:cs typeface="+mn-cs"/>
                        </a:rPr>
                        <a:t>Stays aware of changing customer needs</a:t>
                      </a:r>
                      <a:r>
                        <a:rPr lang="en-US" sz="900" b="0" i="0" u="none" strike="noStrike">
                          <a:solidFill>
                            <a:schemeClr val="tx1"/>
                          </a:solidFill>
                          <a:effectLst/>
                          <a:latin typeface="+mn-lt"/>
                        </a:rPr>
                        <a:t>, quickly adapts to unknown or uncertain situations and takes them into account in actions</a:t>
                      </a:r>
                    </a:p>
                    <a:p>
                      <a:pPr marL="347663" indent="-171450" algn="l" fontAlgn="t">
                        <a:spcAft>
                          <a:spcPts val="300"/>
                        </a:spcAft>
                        <a:buFont typeface="Wingdings" panose="05000000000000000000" pitchFamily="2" charset="2"/>
                        <a:buChar char="§"/>
                      </a:pPr>
                      <a:r>
                        <a:rPr lang="en-US" sz="900" b="0" i="0" u="none" strike="noStrike">
                          <a:solidFill>
                            <a:schemeClr val="tx1"/>
                          </a:solidFill>
                          <a:effectLst/>
                          <a:latin typeface="+mn-lt"/>
                        </a:rPr>
                        <a:t>Drives a framework for assuming responsibilities in the team. </a:t>
                      </a:r>
                      <a:r>
                        <a:rPr lang="en-US" sz="900" b="0" i="0" u="none" strike="noStrike" kern="1200">
                          <a:solidFill>
                            <a:schemeClr val="tx1"/>
                          </a:solidFill>
                          <a:effectLst/>
                          <a:latin typeface="+mn-lt"/>
                          <a:ea typeface="+mn-ea"/>
                          <a:cs typeface="+mn-cs"/>
                        </a:rPr>
                        <a:t>Develops the team </a:t>
                      </a:r>
                      <a:r>
                        <a:rPr lang="en-US" sz="900" b="0" i="0" u="none" strike="noStrike">
                          <a:solidFill>
                            <a:schemeClr val="tx1"/>
                          </a:solidFill>
                          <a:effectLst/>
                          <a:latin typeface="+mn-lt"/>
                        </a:rPr>
                        <a:t>to maintain and advance competencies</a:t>
                      </a:r>
                    </a:p>
                    <a:p>
                      <a:pPr marL="347663" indent="-171450" algn="l" fontAlgn="t">
                        <a:spcAft>
                          <a:spcPts val="300"/>
                        </a:spcAft>
                        <a:buFont typeface="Wingdings" panose="05000000000000000000" pitchFamily="2" charset="2"/>
                        <a:buChar char="§"/>
                      </a:pPr>
                      <a:r>
                        <a:rPr lang="en-US" sz="900" b="0" i="0" u="none" strike="noStrike" kern="1200">
                          <a:solidFill>
                            <a:schemeClr val="tx1"/>
                          </a:solidFill>
                          <a:effectLst/>
                          <a:latin typeface="+mn-lt"/>
                          <a:ea typeface="+mn-ea"/>
                          <a:cs typeface="+mn-cs"/>
                        </a:rPr>
                        <a:t>Values individual differences </a:t>
                      </a:r>
                      <a:r>
                        <a:rPr lang="en-US" sz="900" b="0" i="0" u="none" strike="noStrike">
                          <a:solidFill>
                            <a:schemeClr val="tx1"/>
                          </a:solidFill>
                          <a:effectLst/>
                          <a:latin typeface="+mn-lt"/>
                        </a:rPr>
                        <a:t>within the team and </a:t>
                      </a:r>
                      <a:r>
                        <a:rPr lang="en-US" sz="900" b="0" i="0" u="none" strike="noStrike" kern="1200">
                          <a:solidFill>
                            <a:schemeClr val="tx1"/>
                          </a:solidFill>
                          <a:effectLst/>
                          <a:latin typeface="+mn-lt"/>
                          <a:ea typeface="+mn-ea"/>
                          <a:cs typeface="+mn-cs"/>
                        </a:rPr>
                        <a:t>unlocks team potential </a:t>
                      </a:r>
                      <a:r>
                        <a:rPr lang="en-US" sz="900" b="0" i="0" u="none" strike="noStrike">
                          <a:solidFill>
                            <a:schemeClr val="tx1"/>
                          </a:solidFill>
                          <a:effectLst/>
                          <a:latin typeface="+mn-lt"/>
                        </a:rPr>
                        <a:t>by supporting and  appreciating individual contributions</a:t>
                      </a:r>
                    </a:p>
                  </a:txBody>
                  <a:tcPr marL="27000" marR="6470" marT="36000" marB="36000" anchor="ctr"/>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1263391541"/>
              </p:ext>
            </p:extLst>
          </p:nvPr>
        </p:nvGraphicFramePr>
        <p:xfrm>
          <a:off x="358775" y="3372001"/>
          <a:ext cx="8426450" cy="1215973"/>
        </p:xfrm>
        <a:graphic>
          <a:graphicData uri="http://schemas.openxmlformats.org/drawingml/2006/table">
            <a:tbl>
              <a:tblPr firstRow="1" bandRow="1">
                <a:tableStyleId>{5C22544A-7EE6-4342-B048-85BDC9FD1C3A}</a:tableStyleId>
              </a:tblPr>
              <a:tblGrid>
                <a:gridCol w="8426450">
                  <a:extLst>
                    <a:ext uri="{9D8B030D-6E8A-4147-A177-3AD203B41FA5}">
                      <a16:colId xmlns:a16="http://schemas.microsoft.com/office/drawing/2014/main" val="1412822626"/>
                    </a:ext>
                  </a:extLst>
                </a:gridCol>
              </a:tblGrid>
              <a:tr h="220515">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kumimoji="0" lang="en-US" sz="1100" b="1" i="0" u="none" strike="noStrike" kern="1200" cap="none" spc="0" normalizeH="0" baseline="0" noProof="0">
                          <a:ln>
                            <a:noFill/>
                          </a:ln>
                          <a:solidFill>
                            <a:schemeClr val="tx1"/>
                          </a:solidFill>
                          <a:effectLst/>
                          <a:uLnTx/>
                          <a:uFillTx/>
                          <a:latin typeface="+mn-lt"/>
                          <a:ea typeface="+mn-ea"/>
                          <a:cs typeface="+mn-cs"/>
                        </a:rPr>
                        <a:t>Own your task, get empowered and execute in time</a:t>
                      </a:r>
                    </a:p>
                  </a:txBody>
                  <a:tcPr marL="27000" marR="6470" marT="36000" marB="36000" anchor="ctr"/>
                </a:tc>
                <a:extLst>
                  <a:ext uri="{0D108BD9-81ED-4DB2-BD59-A6C34878D82A}">
                    <a16:rowId xmlns:a16="http://schemas.microsoft.com/office/drawing/2014/main" val="1888744056"/>
                  </a:ext>
                </a:extLst>
              </a:tr>
              <a:tr h="976333">
                <a:tc>
                  <a:txBody>
                    <a:bodyPr/>
                    <a:lstStyle/>
                    <a:p>
                      <a:pPr marL="347663" indent="-171450" algn="l" fontAlgn="t">
                        <a:spcAft>
                          <a:spcPts val="300"/>
                        </a:spcAft>
                        <a:buFont typeface="Wingdings" panose="05000000000000000000" pitchFamily="2" charset="2"/>
                        <a:buChar char="§"/>
                      </a:pPr>
                      <a:r>
                        <a:rPr lang="en-US" sz="900" b="0" i="0" u="none" strike="noStrike">
                          <a:solidFill>
                            <a:schemeClr val="tx1"/>
                          </a:solidFill>
                          <a:effectLst/>
                          <a:latin typeface="+mn-lt"/>
                        </a:rPr>
                        <a:t>Encourages commitment by </a:t>
                      </a:r>
                      <a:r>
                        <a:rPr lang="en-US" sz="900" b="0" i="0" u="none" strike="noStrike" kern="1200">
                          <a:solidFill>
                            <a:schemeClr val="tx1"/>
                          </a:solidFill>
                          <a:effectLst/>
                          <a:latin typeface="+mn-lt"/>
                          <a:ea typeface="+mn-ea"/>
                          <a:cs typeface="+mn-cs"/>
                        </a:rPr>
                        <a:t>giving people freedom and trust</a:t>
                      </a:r>
                    </a:p>
                    <a:p>
                      <a:pPr marL="347663" indent="-171450" algn="l" fontAlgn="t">
                        <a:spcAft>
                          <a:spcPts val="300"/>
                        </a:spcAft>
                        <a:buFont typeface="Wingdings" panose="05000000000000000000" pitchFamily="2" charset="2"/>
                        <a:buChar char="§"/>
                      </a:pPr>
                      <a:r>
                        <a:rPr lang="en-US" sz="900" b="0" i="0" u="none" strike="noStrike">
                          <a:solidFill>
                            <a:schemeClr val="tx1"/>
                          </a:solidFill>
                          <a:effectLst/>
                          <a:latin typeface="+mn-lt"/>
                        </a:rPr>
                        <a:t>Creates an environment conducive for employees to provide / ask for opportunities and resources</a:t>
                      </a:r>
                    </a:p>
                    <a:p>
                      <a:pPr marL="347663" indent="-171450" algn="l" fontAlgn="t">
                        <a:spcAft>
                          <a:spcPts val="300"/>
                        </a:spcAft>
                        <a:buFont typeface="Wingdings" panose="05000000000000000000" pitchFamily="2" charset="2"/>
                        <a:buChar char="§"/>
                      </a:pPr>
                      <a:r>
                        <a:rPr lang="en-US" sz="900" b="0" i="0" u="none" strike="noStrike">
                          <a:solidFill>
                            <a:schemeClr val="tx1"/>
                          </a:solidFill>
                          <a:effectLst/>
                          <a:latin typeface="+mn-lt"/>
                        </a:rPr>
                        <a:t>Sets clear delivery expectations,  provides background information and feedback</a:t>
                      </a:r>
                    </a:p>
                    <a:p>
                      <a:pPr marL="347663" indent="-171450" algn="l" fontAlgn="t">
                        <a:spcAft>
                          <a:spcPts val="300"/>
                        </a:spcAft>
                        <a:buFont typeface="Wingdings" panose="05000000000000000000" pitchFamily="2" charset="2"/>
                        <a:buChar char="§"/>
                      </a:pPr>
                      <a:r>
                        <a:rPr lang="en-US" sz="900" b="0" i="0" u="none" strike="noStrike" kern="1200">
                          <a:solidFill>
                            <a:schemeClr val="tx1"/>
                          </a:solidFill>
                          <a:effectLst/>
                          <a:latin typeface="+mn-lt"/>
                          <a:ea typeface="+mn-ea"/>
                          <a:cs typeface="+mn-cs"/>
                        </a:rPr>
                        <a:t>Makes empowerment clear and visible</a:t>
                      </a:r>
                      <a:r>
                        <a:rPr lang="en-US" sz="900" b="0" i="0" u="none" strike="noStrike">
                          <a:solidFill>
                            <a:schemeClr val="tx1"/>
                          </a:solidFill>
                          <a:effectLst/>
                          <a:latin typeface="+mn-lt"/>
                        </a:rPr>
                        <a:t>, e.g., sets boundaries and expectations for accountability,  decision-making, delegation, successes</a:t>
                      </a:r>
                    </a:p>
                    <a:p>
                      <a:pPr marL="347663" indent="-171450" algn="l" fontAlgn="t">
                        <a:spcAft>
                          <a:spcPts val="300"/>
                        </a:spcAft>
                        <a:buFont typeface="Wingdings" panose="05000000000000000000" pitchFamily="2" charset="2"/>
                        <a:buChar char="§"/>
                      </a:pPr>
                      <a:r>
                        <a:rPr lang="en-US" sz="900" b="0" i="0" u="none" strike="noStrike" kern="1200">
                          <a:solidFill>
                            <a:schemeClr val="tx1"/>
                          </a:solidFill>
                          <a:effectLst/>
                          <a:latin typeface="+mn-lt"/>
                          <a:ea typeface="+mn-ea"/>
                          <a:cs typeface="+mn-cs"/>
                        </a:rPr>
                        <a:t>Managers support and coach employee development </a:t>
                      </a:r>
                      <a:r>
                        <a:rPr lang="en-US" sz="900" b="0" i="0" u="none" strike="noStrike">
                          <a:solidFill>
                            <a:schemeClr val="tx1"/>
                          </a:solidFill>
                          <a:effectLst/>
                          <a:latin typeface="+mn-lt"/>
                        </a:rPr>
                        <a:t>and </a:t>
                      </a:r>
                      <a:r>
                        <a:rPr lang="en-US" sz="900" b="0" i="0" u="none" strike="noStrike" kern="1200">
                          <a:solidFill>
                            <a:schemeClr val="tx1"/>
                          </a:solidFill>
                          <a:effectLst/>
                          <a:latin typeface="+mn-lt"/>
                          <a:ea typeface="+mn-ea"/>
                          <a:cs typeface="+mn-cs"/>
                        </a:rPr>
                        <a:t>employees</a:t>
                      </a:r>
                      <a:r>
                        <a:rPr lang="en-US" sz="900" b="0" i="0" u="none" strike="noStrike">
                          <a:solidFill>
                            <a:schemeClr val="tx1"/>
                          </a:solidFill>
                          <a:effectLst/>
                          <a:latin typeface="+mn-lt"/>
                        </a:rPr>
                        <a:t> request and </a:t>
                      </a:r>
                      <a:r>
                        <a:rPr lang="en-US" sz="900" b="0" i="0" u="none" strike="noStrike" kern="1200">
                          <a:solidFill>
                            <a:schemeClr val="tx1"/>
                          </a:solidFill>
                          <a:effectLst/>
                          <a:latin typeface="+mn-lt"/>
                          <a:ea typeface="+mn-ea"/>
                          <a:cs typeface="+mn-cs"/>
                        </a:rPr>
                        <a:t>pursue development activities</a:t>
                      </a:r>
                    </a:p>
                  </a:txBody>
                  <a:tcPr marL="27000" marR="6470" marT="36000" marB="36000" anchor="ctr"/>
                </a:tc>
                <a:extLst>
                  <a:ext uri="{0D108BD9-81ED-4DB2-BD59-A6C34878D82A}">
                    <a16:rowId xmlns:a16="http://schemas.microsoft.com/office/drawing/2014/main" val="2456432462"/>
                  </a:ext>
                </a:extLst>
              </a:tr>
            </a:tbl>
          </a:graphicData>
        </a:graphic>
      </p:graphicFrame>
      <p:sp>
        <p:nvSpPr>
          <p:cNvPr id="4" name="Title 3">
            <a:extLst>
              <a:ext uri="{FF2B5EF4-FFF2-40B4-BE49-F238E27FC236}">
                <a16:creationId xmlns:a16="http://schemas.microsoft.com/office/drawing/2014/main" id="{6A2FD631-FA71-4983-B1AB-C717B506694D}"/>
              </a:ext>
            </a:extLst>
          </p:cNvPr>
          <p:cNvSpPr>
            <a:spLocks noGrp="1"/>
          </p:cNvSpPr>
          <p:nvPr>
            <p:ph type="title"/>
          </p:nvPr>
        </p:nvSpPr>
        <p:spPr/>
        <p:txBody>
          <a:bodyPr/>
          <a:lstStyle/>
          <a:p>
            <a:r>
              <a:rPr lang="en-US">
                <a:solidFill>
                  <a:prstClr val="black"/>
                </a:solidFill>
                <a:latin typeface="Arial"/>
              </a:rPr>
              <a:t>Success Statement Descriptors - </a:t>
            </a:r>
            <a:r>
              <a:rPr lang="en-US">
                <a:latin typeface="Arial"/>
              </a:rPr>
              <a:t>English</a:t>
            </a:r>
            <a:r>
              <a:rPr lang="en-US">
                <a:solidFill>
                  <a:prstClr val="black"/>
                </a:solidFill>
                <a:latin typeface="Arial"/>
              </a:rPr>
              <a:t> </a:t>
            </a:r>
            <a:br>
              <a:rPr lang="en-US">
                <a:solidFill>
                  <a:prstClr val="black"/>
                </a:solidFill>
                <a:latin typeface="Arial"/>
              </a:rPr>
            </a:br>
            <a:endParaRPr lang="en-US"/>
          </a:p>
        </p:txBody>
      </p:sp>
      <p:sp>
        <p:nvSpPr>
          <p:cNvPr id="10" name="Footer Placeholder 9">
            <a:extLst>
              <a:ext uri="{FF2B5EF4-FFF2-40B4-BE49-F238E27FC236}">
                <a16:creationId xmlns:a16="http://schemas.microsoft.com/office/drawing/2014/main" id="{7F43BB40-96BB-43AE-81E7-5E734392D6BF}"/>
              </a:ext>
            </a:extLst>
          </p:cNvPr>
          <p:cNvSpPr>
            <a:spLocks noGrp="1"/>
          </p:cNvSpPr>
          <p:nvPr>
            <p:ph type="ftr" sz="quarter" idx="14"/>
          </p:nvPr>
        </p:nvSpPr>
        <p:spPr/>
        <p:txBody>
          <a:bodyPr/>
          <a:lstStyle/>
          <a:p>
            <a:r>
              <a:rPr lang="en-US" noProof="0"/>
              <a:t>Oerlikon Success Statements - Descriptors</a:t>
            </a:r>
          </a:p>
        </p:txBody>
      </p:sp>
      <p:sp>
        <p:nvSpPr>
          <p:cNvPr id="11" name="Slide Number Placeholder 10">
            <a:extLst>
              <a:ext uri="{FF2B5EF4-FFF2-40B4-BE49-F238E27FC236}">
                <a16:creationId xmlns:a16="http://schemas.microsoft.com/office/drawing/2014/main" id="{65060A4B-193D-403F-85D8-F322EB9F999E}"/>
              </a:ext>
            </a:extLst>
          </p:cNvPr>
          <p:cNvSpPr>
            <a:spLocks noGrp="1"/>
          </p:cNvSpPr>
          <p:nvPr>
            <p:ph type="sldNum" sz="quarter" idx="15"/>
          </p:nvPr>
        </p:nvSpPr>
        <p:spPr/>
        <p:txBody>
          <a:bodyPr/>
          <a:lstStyle/>
          <a:p>
            <a:r>
              <a:rPr lang="en-US" noProof="0"/>
              <a:t>Page </a:t>
            </a:r>
            <a:fld id="{D126E9C2-5A98-4FED-83CF-BD978A28F274}" type="slidenum">
              <a:rPr lang="en-US" noProof="0" smtClean="0"/>
              <a:pPr/>
              <a:t>2</a:t>
            </a:fld>
            <a:endParaRPr lang="en-US" noProof="0"/>
          </a:p>
        </p:txBody>
      </p:sp>
    </p:spTree>
    <p:extLst>
      <p:ext uri="{BB962C8B-B14F-4D97-AF65-F5344CB8AC3E}">
        <p14:creationId xmlns:p14="http://schemas.microsoft.com/office/powerpoint/2010/main" val="26271959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2486975771"/>
              </p:ext>
            </p:extLst>
          </p:nvPr>
        </p:nvGraphicFramePr>
        <p:xfrm>
          <a:off x="360885" y="881761"/>
          <a:ext cx="8424340" cy="1111740"/>
        </p:xfrm>
        <a:graphic>
          <a:graphicData uri="http://schemas.openxmlformats.org/drawingml/2006/table">
            <a:tbl>
              <a:tblPr firstRow="1" bandRow="1">
                <a:tableStyleId>{5C22544A-7EE6-4342-B048-85BDC9FD1C3A}</a:tableStyleId>
              </a:tblPr>
              <a:tblGrid>
                <a:gridCol w="8424340">
                  <a:extLst>
                    <a:ext uri="{9D8B030D-6E8A-4147-A177-3AD203B41FA5}">
                      <a16:colId xmlns:a16="http://schemas.microsoft.com/office/drawing/2014/main" val="1412822626"/>
                    </a:ext>
                  </a:extLst>
                </a:gridCol>
              </a:tblGrid>
              <a:tr h="98264">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kumimoji="0" lang="en-US" sz="1100" b="1" i="0" u="none" strike="noStrike" kern="1200" cap="none" spc="0" normalizeH="0" baseline="0" noProof="0" err="1">
                          <a:ln>
                            <a:noFill/>
                          </a:ln>
                          <a:solidFill>
                            <a:prstClr val="black"/>
                          </a:solidFill>
                          <a:effectLst/>
                          <a:uLnTx/>
                          <a:uFillTx/>
                          <a:latin typeface="+mn-lt"/>
                          <a:ea typeface="+mn-ea"/>
                          <a:cs typeface="+mn-cs"/>
                        </a:rPr>
                        <a:t>Sé</a:t>
                      </a:r>
                      <a:r>
                        <a:rPr kumimoji="0" lang="en-US" sz="1100" b="1" i="0" u="none" strike="noStrike" kern="1200" cap="none" spc="0" normalizeH="0" baseline="0" noProof="0">
                          <a:ln>
                            <a:noFill/>
                          </a:ln>
                          <a:solidFill>
                            <a:prstClr val="black"/>
                          </a:solidFill>
                          <a:effectLst/>
                          <a:uLnTx/>
                          <a:uFillTx/>
                          <a:latin typeface="+mn-lt"/>
                          <a:ea typeface="+mn-ea"/>
                          <a:cs typeface="+mn-cs"/>
                        </a:rPr>
                        <a:t> curioso</a:t>
                      </a:r>
                    </a:p>
                  </a:txBody>
                  <a:tcPr marL="27000" marR="6470" marT="36000" marB="36000"/>
                </a:tc>
                <a:extLst>
                  <a:ext uri="{0D108BD9-81ED-4DB2-BD59-A6C34878D82A}">
                    <a16:rowId xmlns:a16="http://schemas.microsoft.com/office/drawing/2014/main" val="1888744056"/>
                  </a:ext>
                </a:extLst>
              </a:tr>
              <a:tr h="593902">
                <a:tc>
                  <a:txBody>
                    <a:bodyPr/>
                    <a:lstStyle/>
                    <a:p>
                      <a:pPr marL="347663" indent="-171450" algn="l" fontAlgn="t">
                        <a:spcAft>
                          <a:spcPts val="300"/>
                        </a:spcAft>
                        <a:buFont typeface="Wingdings" panose="05000000000000000000" pitchFamily="2" charset="2"/>
                        <a:buChar char="§"/>
                      </a:pPr>
                      <a:r>
                        <a:rPr lang="es-ES" sz="900" b="0" i="0" u="none" strike="noStrike">
                          <a:solidFill>
                            <a:schemeClr val="tx1"/>
                          </a:solidFill>
                          <a:effectLst/>
                          <a:latin typeface="+mn-lt"/>
                        </a:rPr>
                        <a:t>Continuamente desafía el status quo. No tiene miedo de hacer preguntas para aclarar o entender, incluso más allá de su área de responsabilidad
Crea un ambiente abierto e inclusivo que apoya el cuestionamiento sin juzgar, la curiosidad por las perspectivas de los demás y estirar nuestra imaginación por lo que es posible.
Impulsa el interés y celebra las innovaciones, el pensamiento fuera de la caja de Oerlikon, los desafíos y las discusiones a través de las fronteras y los temas
Encuentra oportunidades para retomar tareas y comenzar a experimentar</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7" name="Tabelle 8">
            <a:extLst>
              <a:ext uri="{FF2B5EF4-FFF2-40B4-BE49-F238E27FC236}">
                <a16:creationId xmlns:a16="http://schemas.microsoft.com/office/drawing/2014/main" id="{89F84BFE-C652-489C-B9CE-8C2BAEF4470B}"/>
              </a:ext>
            </a:extLst>
          </p:cNvPr>
          <p:cNvGraphicFramePr>
            <a:graphicFrameLocks noGrp="1"/>
          </p:cNvGraphicFramePr>
          <p:nvPr>
            <p:extLst>
              <p:ext uri="{D42A27DB-BD31-4B8C-83A1-F6EECF244321}">
                <p14:modId xmlns:p14="http://schemas.microsoft.com/office/powerpoint/2010/main" val="4197714361"/>
              </p:ext>
            </p:extLst>
          </p:nvPr>
        </p:nvGraphicFramePr>
        <p:xfrm>
          <a:off x="352063" y="2072713"/>
          <a:ext cx="8433161" cy="1287000"/>
        </p:xfrm>
        <a:graphic>
          <a:graphicData uri="http://schemas.openxmlformats.org/drawingml/2006/table">
            <a:tbl>
              <a:tblPr firstRow="1" bandRow="1">
                <a:tableStyleId>{5C22544A-7EE6-4342-B048-85BDC9FD1C3A}</a:tableStyleId>
              </a:tblPr>
              <a:tblGrid>
                <a:gridCol w="8433161">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kumimoji="0" lang="es-ES_tradnl" sz="1100" b="1" i="0" u="none" strike="noStrike" kern="1200" cap="none" spc="0" normalizeH="0" baseline="0" noProof="0">
                          <a:ln>
                            <a:noFill/>
                          </a:ln>
                          <a:solidFill>
                            <a:schemeClr val="tx1"/>
                          </a:solidFill>
                          <a:effectLst/>
                          <a:uLnTx/>
                          <a:uFillTx/>
                          <a:latin typeface="+mn-lt"/>
                          <a:ea typeface="+mn-ea"/>
                          <a:cs typeface="+mn-cs"/>
                        </a:rPr>
                        <a:t>Actuar como UN SOLO equipo Oerlikon para generar valor a los clientes</a:t>
                      </a:r>
                      <a:endParaRPr kumimoji="0" lang="en-US" sz="1100" b="1" i="0" u="none" strike="noStrike" kern="1200" cap="none" spc="0" normalizeH="0" baseline="0" noProof="0">
                        <a:ln>
                          <a:noFill/>
                        </a:ln>
                        <a:solidFill>
                          <a:schemeClr val="tx1"/>
                        </a:solidFill>
                        <a:effectLst/>
                        <a:uLnTx/>
                        <a:uFillTx/>
                        <a:latin typeface="+mn-lt"/>
                        <a:ea typeface="+mn-ea"/>
                        <a:cs typeface="+mn-cs"/>
                      </a:endParaRPr>
                    </a:p>
                  </a:txBody>
                  <a:tcPr marL="27000" marR="6470" marT="36000" marB="36000"/>
                </a:tc>
                <a:extLst>
                  <a:ext uri="{0D108BD9-81ED-4DB2-BD59-A6C34878D82A}">
                    <a16:rowId xmlns:a16="http://schemas.microsoft.com/office/drawing/2014/main" val="1888744056"/>
                  </a:ext>
                </a:extLst>
              </a:tr>
              <a:tr h="444628">
                <a:tc>
                  <a:txBody>
                    <a:bodyPr/>
                    <a:lstStyle/>
                    <a:p>
                      <a:pPr marL="347663" indent="-171450" algn="l" fontAlgn="t">
                        <a:spcAft>
                          <a:spcPts val="300"/>
                        </a:spcAft>
                        <a:buFont typeface="Wingdings" panose="05000000000000000000" pitchFamily="2" charset="2"/>
                        <a:buChar char="§"/>
                      </a:pPr>
                      <a:r>
                        <a:rPr lang="es-ES" sz="900" b="0" i="0" u="none" strike="noStrike">
                          <a:solidFill>
                            <a:schemeClr val="tx1"/>
                          </a:solidFill>
                          <a:effectLst/>
                          <a:latin typeface="+mn-lt"/>
                        </a:rPr>
                        <a:t>Impulsa equipos confiables y animados para romper silos, integrar otros equipos y mejorar la colaboración
Desarrolla e impulsa oportunidades de mercado con el objetivo de construir negocios tangiblemente
Se mantiene al tanto de las necesidades cambiantes de los clientes, se adapta rápidamente a situaciones desconocidas o inciertas y las tiene en cuenta en las acciones
Impulsa un marco para asumir responsabilidades en el equipo. Desarrolla el equipo para mantener y avanzar en las competencias
Valora las diferencias individuales dentro del equipo y desbloquea el potencial del equipo al apoyar y apreciar las contribuciones individuales</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155195200"/>
              </p:ext>
            </p:extLst>
          </p:nvPr>
        </p:nvGraphicFramePr>
        <p:xfrm>
          <a:off x="352063" y="3442329"/>
          <a:ext cx="8433162" cy="1287000"/>
        </p:xfrm>
        <a:graphic>
          <a:graphicData uri="http://schemas.openxmlformats.org/drawingml/2006/table">
            <a:tbl>
              <a:tblPr firstRow="1" bandRow="1">
                <a:tableStyleId>{5C22544A-7EE6-4342-B048-85BDC9FD1C3A}</a:tableStyleId>
              </a:tblPr>
              <a:tblGrid>
                <a:gridCol w="8433162">
                  <a:extLst>
                    <a:ext uri="{9D8B030D-6E8A-4147-A177-3AD203B41FA5}">
                      <a16:colId xmlns:a16="http://schemas.microsoft.com/office/drawing/2014/main" val="1412822626"/>
                    </a:ext>
                  </a:extLst>
                </a:gridCol>
              </a:tblGrid>
              <a:tr h="107133">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kumimoji="0" lang="es-ES" sz="1100" b="1" i="0" u="none" strike="noStrike" kern="1200" cap="none" spc="0" normalizeH="0" baseline="0" noProof="0">
                          <a:ln>
                            <a:noFill/>
                          </a:ln>
                          <a:solidFill>
                            <a:schemeClr val="tx1"/>
                          </a:solidFill>
                          <a:effectLst/>
                          <a:uLnTx/>
                          <a:uFillTx/>
                          <a:latin typeface="+mn-lt"/>
                          <a:ea typeface="+mn-ea"/>
                          <a:cs typeface="+mn-cs"/>
                        </a:rPr>
                        <a:t>Sea dueño de su tarea, empodere y ejecute a tiempo</a:t>
                      </a:r>
                      <a:endParaRPr kumimoji="0" lang="en-US" sz="1100" b="1" i="0" u="none" strike="noStrike" kern="1200" cap="none" spc="0" normalizeH="0" baseline="0" noProof="0">
                        <a:ln>
                          <a:noFill/>
                        </a:ln>
                        <a:solidFill>
                          <a:schemeClr val="tx1"/>
                        </a:solidFill>
                        <a:effectLst/>
                        <a:uLnTx/>
                        <a:uFillTx/>
                        <a:latin typeface="+mn-lt"/>
                        <a:ea typeface="+mn-ea"/>
                        <a:cs typeface="+mn-cs"/>
                      </a:endParaRPr>
                    </a:p>
                  </a:txBody>
                  <a:tcPr marL="27000" marR="6470" marT="36000" marB="36000"/>
                </a:tc>
                <a:extLst>
                  <a:ext uri="{0D108BD9-81ED-4DB2-BD59-A6C34878D82A}">
                    <a16:rowId xmlns:a16="http://schemas.microsoft.com/office/drawing/2014/main" val="1888744056"/>
                  </a:ext>
                </a:extLst>
              </a:tr>
              <a:tr h="604136">
                <a:tc>
                  <a:txBody>
                    <a:bodyPr/>
                    <a:lstStyle/>
                    <a:p>
                      <a:pPr marL="347663" indent="-171450" algn="l" fontAlgn="t">
                        <a:spcAft>
                          <a:spcPts val="300"/>
                        </a:spcAft>
                        <a:buFont typeface="Wingdings" panose="05000000000000000000" pitchFamily="2" charset="2"/>
                        <a:buChar char="§"/>
                      </a:pPr>
                      <a:r>
                        <a:rPr lang="es-ES" sz="900" b="0" i="0" u="none" strike="noStrike">
                          <a:solidFill>
                            <a:schemeClr val="tx1"/>
                          </a:solidFill>
                          <a:effectLst/>
                          <a:latin typeface="+mn-lt"/>
                        </a:rPr>
                        <a:t>Fomenta el compromiso al dar a las personas libertad y confianza
Crea un ambiente propicio para que los empleados proporcionen / soliciten oportunidades y recursos
Establece expectativas de entrega claras, proporciona información de fondo y comentarios
Hace que el empoderamiento sea claro y visible, por ejemplo, establece límites y expectativas para la rendición de cuentas, la toma de decisiones, la delegación, los éxitos
Los gerentes apoyan y entrenan el desarrollo de los empleados y los empleados solicitan y persiguen actividades de desarrollo</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437704E9-DE3A-4DE9-9825-568D0CFC6828}"/>
              </a:ext>
            </a:extLst>
          </p:cNvPr>
          <p:cNvSpPr>
            <a:spLocks noGrp="1"/>
          </p:cNvSpPr>
          <p:nvPr>
            <p:ph type="title"/>
          </p:nvPr>
        </p:nvSpPr>
        <p:spPr/>
        <p:txBody>
          <a:bodyPr/>
          <a:lstStyle/>
          <a:p>
            <a:r>
              <a:rPr lang="en-US">
                <a:solidFill>
                  <a:prstClr val="black"/>
                </a:solidFill>
                <a:latin typeface="Arial"/>
              </a:rPr>
              <a:t>Success Statement Descriptors - </a:t>
            </a:r>
            <a:r>
              <a:rPr lang="en-US">
                <a:latin typeface="Arial"/>
              </a:rPr>
              <a:t>Spanish</a:t>
            </a:r>
            <a:br>
              <a:rPr lang="en-US">
                <a:solidFill>
                  <a:srgbClr val="00B050"/>
                </a:solidFill>
                <a:latin typeface="Arial"/>
              </a:rPr>
            </a:br>
            <a:endParaRPr lang="en-US"/>
          </a:p>
        </p:txBody>
      </p:sp>
      <p:sp>
        <p:nvSpPr>
          <p:cNvPr id="3" name="Footer Placeholder 2">
            <a:extLst>
              <a:ext uri="{FF2B5EF4-FFF2-40B4-BE49-F238E27FC236}">
                <a16:creationId xmlns:a16="http://schemas.microsoft.com/office/drawing/2014/main" id="{308C82EB-EDD5-47D9-8C30-48E8E6A9FE35}"/>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4913BA17-9059-4872-9EE5-EFEDFD93B4F0}"/>
              </a:ext>
            </a:extLst>
          </p:cNvPr>
          <p:cNvSpPr>
            <a:spLocks noGrp="1"/>
          </p:cNvSpPr>
          <p:nvPr>
            <p:ph type="sldNum" sz="quarter" idx="12"/>
          </p:nvPr>
        </p:nvSpPr>
        <p:spPr/>
        <p:txBody>
          <a:bodyPr/>
          <a:lstStyle/>
          <a:p>
            <a:r>
              <a:rPr lang="en-US"/>
              <a:t>Page </a:t>
            </a:r>
            <a:fld id="{D126E9C2-5A98-4FED-83CF-BD978A28F274}" type="slidenum">
              <a:rPr lang="en-US" smtClean="0"/>
              <a:pPr/>
              <a:t>20</a:t>
            </a:fld>
            <a:endParaRPr lang="en-US"/>
          </a:p>
        </p:txBody>
      </p:sp>
    </p:spTree>
    <p:extLst>
      <p:ext uri="{BB962C8B-B14F-4D97-AF65-F5344CB8AC3E}">
        <p14:creationId xmlns:p14="http://schemas.microsoft.com/office/powerpoint/2010/main" val="75398140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3014602551"/>
              </p:ext>
            </p:extLst>
          </p:nvPr>
        </p:nvGraphicFramePr>
        <p:xfrm>
          <a:off x="359531" y="877491"/>
          <a:ext cx="8425693" cy="142416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kumimoji="0" lang="es-ES" sz="1100" b="1" i="0" u="none" strike="noStrike" kern="1200" cap="none" spc="0" normalizeH="0" baseline="0" noProof="0">
                          <a:ln>
                            <a:noFill/>
                          </a:ln>
                          <a:solidFill>
                            <a:prstClr val="black"/>
                          </a:solidFill>
                          <a:effectLst/>
                          <a:uLnTx/>
                          <a:uFillTx/>
                          <a:latin typeface="+mn-lt"/>
                          <a:ea typeface="+mn-ea"/>
                          <a:cs typeface="+mn-cs"/>
                        </a:rPr>
                        <a:t>Tome decisiones rápidas y conscientes y apéguese a ellas</a:t>
                      </a:r>
                      <a:endParaRPr kumimoji="0" lang="en-US" sz="1100" b="1" i="0" u="none" strike="noStrike" kern="1200" cap="none" spc="0" normalizeH="0" baseline="0" noProof="0">
                        <a:ln>
                          <a:noFill/>
                        </a:ln>
                        <a:solidFill>
                          <a:prstClr val="black"/>
                        </a:solidFill>
                        <a:effectLst/>
                        <a:uLnTx/>
                        <a:uFillTx/>
                        <a:latin typeface="+mn-lt"/>
                        <a:ea typeface="+mn-ea"/>
                        <a:cs typeface="+mn-cs"/>
                      </a:endParaRPr>
                    </a:p>
                  </a:txBody>
                  <a:tcPr marL="27000" marR="6470" marT="36000" marB="36000"/>
                </a:tc>
                <a:extLst>
                  <a:ext uri="{0D108BD9-81ED-4DB2-BD59-A6C34878D82A}">
                    <a16:rowId xmlns:a16="http://schemas.microsoft.com/office/drawing/2014/main" val="1888744056"/>
                  </a:ext>
                </a:extLst>
              </a:tr>
              <a:tr h="698764">
                <a:tc>
                  <a:txBody>
                    <a:bodyPr/>
                    <a:lstStyle/>
                    <a:p>
                      <a:pPr marL="347663" indent="-171450" algn="l" fontAlgn="t">
                        <a:spcBef>
                          <a:spcPts val="0"/>
                        </a:spcBef>
                        <a:spcAft>
                          <a:spcPts val="300"/>
                        </a:spcAft>
                        <a:buFont typeface="Wingdings" panose="05000000000000000000" pitchFamily="2" charset="2"/>
                        <a:buChar char="§"/>
                      </a:pPr>
                      <a:r>
                        <a:rPr lang="es-ES" sz="900" b="0" i="0" u="none" strike="noStrike">
                          <a:solidFill>
                            <a:schemeClr val="tx1"/>
                          </a:solidFill>
                          <a:effectLst/>
                          <a:latin typeface="+mn-lt"/>
                        </a:rPr>
                        <a:t>Concluye las decisiones de manera rápida y orientada a la solución basadas tanto en la interpretación de datos (entrada cuantitativa) como en la alineación con la experiencia del equipo (entrada cualitativa) mientras evalúa regularmente los riesgos
Comprende y comunica el marco general de la empresa, incluidas las oportunidades, responsabilidades y regulaciones que construyen el éxito.
Fomenta y facilita el intercambio de comentarios oportunos y constructivos. Reflexiona sobre la retroalimentación, aprende de los errores y mejora constantemente las habilidades de toma de decisiones
Se comunica con enfoque y claridad. Lidera al equipo a través de discusiones abiertas a decisiones predominantemente apoyadas por el equipo
Los objetivos acordados se revisan y se cumplen constantemente. Los posibles cambios se abordan de forma proactiva</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3504565155"/>
              </p:ext>
            </p:extLst>
          </p:nvPr>
        </p:nvGraphicFramePr>
        <p:xfrm>
          <a:off x="359531" y="3566759"/>
          <a:ext cx="8425693" cy="128700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25294">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kumimoji="0" lang="es-ES" sz="1100" b="1" i="0" u="none" strike="noStrike" kern="1200" cap="none" spc="0" normalizeH="0" baseline="0" noProof="0">
                          <a:ln>
                            <a:noFill/>
                          </a:ln>
                          <a:solidFill>
                            <a:prstClr val="black"/>
                          </a:solidFill>
                          <a:effectLst/>
                          <a:uLnTx/>
                          <a:uFillTx/>
                          <a:latin typeface="+mn-lt"/>
                          <a:ea typeface="+mn-ea"/>
                          <a:cs typeface="+mn-cs"/>
                        </a:rPr>
                        <a:t>Impulsar apasionadamente el éxito en todo lo que hacemos </a:t>
                      </a:r>
                      <a:endParaRPr kumimoji="0" lang="en-US" sz="1100" b="1" i="0" u="none" strike="noStrike" kern="1200" cap="none" spc="0" normalizeH="0" baseline="0" noProof="0">
                        <a:ln>
                          <a:noFill/>
                        </a:ln>
                        <a:solidFill>
                          <a:prstClr val="black"/>
                        </a:solidFill>
                        <a:effectLst/>
                        <a:uLnTx/>
                        <a:uFillTx/>
                        <a:latin typeface="+mn-lt"/>
                        <a:ea typeface="+mn-ea"/>
                        <a:cs typeface="+mn-cs"/>
                      </a:endParaRPr>
                    </a:p>
                  </a:txBody>
                  <a:tcPr marL="27000" marR="6470" marT="36000" marB="36000"/>
                </a:tc>
                <a:extLst>
                  <a:ext uri="{0D108BD9-81ED-4DB2-BD59-A6C34878D82A}">
                    <a16:rowId xmlns:a16="http://schemas.microsoft.com/office/drawing/2014/main" val="1888744056"/>
                  </a:ext>
                </a:extLst>
              </a:tr>
              <a:tr h="525136">
                <a:tc>
                  <a:txBody>
                    <a:bodyPr/>
                    <a:lstStyle/>
                    <a:p>
                      <a:pPr marL="347663" indent="-171450" algn="l" fontAlgn="t">
                        <a:spcBef>
                          <a:spcPts val="0"/>
                        </a:spcBef>
                        <a:spcAft>
                          <a:spcPts val="300"/>
                        </a:spcAft>
                        <a:buFont typeface="Wingdings" panose="05000000000000000000" pitchFamily="2" charset="2"/>
                        <a:buChar char="§"/>
                      </a:pPr>
                      <a:r>
                        <a:rPr lang="es-ES" sz="900" b="0" i="0" u="none" strike="noStrike">
                          <a:solidFill>
                            <a:schemeClr val="tx1"/>
                          </a:solidFill>
                          <a:effectLst/>
                          <a:latin typeface="+mn-lt"/>
                        </a:rPr>
                        <a:t>Formula una visión fuerte e inspiradora para el éxito y la divide en contribuciones individuales.
Muestra motivación, está enfocado y no se desvía del camino hacia el éxito
Es empático y entiende la percepción individual del éxito
Es proactivo, demuestra y entrega a un alto nivel y se desempeña consistentemente como un modelo a seguir
Motiva el comportamiento exitoso al reconocer las contribuciones individuales, mostrar aprecio, celebrar los éxitos y apoyar una cultura de lecciones aprendidas para aprender de los errores y construir una base de conocimientos</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6" name="Tabelle 8">
            <a:extLst>
              <a:ext uri="{FF2B5EF4-FFF2-40B4-BE49-F238E27FC236}">
                <a16:creationId xmlns:a16="http://schemas.microsoft.com/office/drawing/2014/main" id="{DBFCD896-21E8-478B-ADF4-59637AA45490}"/>
              </a:ext>
            </a:extLst>
          </p:cNvPr>
          <p:cNvGraphicFramePr>
            <a:graphicFrameLocks noGrp="1"/>
          </p:cNvGraphicFramePr>
          <p:nvPr>
            <p:extLst>
              <p:ext uri="{D42A27DB-BD31-4B8C-83A1-F6EECF244321}">
                <p14:modId xmlns:p14="http://schemas.microsoft.com/office/powerpoint/2010/main" val="1904713448"/>
              </p:ext>
            </p:extLst>
          </p:nvPr>
        </p:nvGraphicFramePr>
        <p:xfrm>
          <a:off x="358775" y="2355850"/>
          <a:ext cx="8425692" cy="1149840"/>
        </p:xfrm>
        <a:graphic>
          <a:graphicData uri="http://schemas.openxmlformats.org/drawingml/2006/table">
            <a:tbl>
              <a:tblPr firstRow="1" bandRow="1">
                <a:tableStyleId>{5C22544A-7EE6-4342-B048-85BDC9FD1C3A}</a:tableStyleId>
              </a:tblPr>
              <a:tblGrid>
                <a:gridCol w="8425692">
                  <a:extLst>
                    <a:ext uri="{9D8B030D-6E8A-4147-A177-3AD203B41FA5}">
                      <a16:colId xmlns:a16="http://schemas.microsoft.com/office/drawing/2014/main" val="1412822626"/>
                    </a:ext>
                  </a:extLst>
                </a:gridCol>
              </a:tblGrid>
              <a:tr h="210734">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kumimoji="0" lang="es-ES" sz="1100" b="1" i="0" u="none" strike="noStrike" kern="1200" cap="none" spc="0" normalizeH="0" baseline="0" noProof="0">
                          <a:ln>
                            <a:noFill/>
                          </a:ln>
                          <a:solidFill>
                            <a:prstClr val="black"/>
                          </a:solidFill>
                          <a:effectLst/>
                          <a:uLnTx/>
                          <a:uFillTx/>
                          <a:latin typeface="+mn-lt"/>
                          <a:ea typeface="+mn-ea"/>
                          <a:cs typeface="+mn-cs"/>
                        </a:rPr>
                        <a:t>Sea leal a sus partes interesadas</a:t>
                      </a:r>
                      <a:endParaRPr kumimoji="0" lang="en-US" sz="1100" b="1" i="0" u="none" strike="noStrike" kern="1200" cap="none" spc="0" normalizeH="0" baseline="0" noProof="0">
                        <a:ln>
                          <a:noFill/>
                        </a:ln>
                        <a:solidFill>
                          <a:prstClr val="black"/>
                        </a:solidFill>
                        <a:effectLst/>
                        <a:uLnTx/>
                        <a:uFillTx/>
                        <a:latin typeface="+mn-lt"/>
                        <a:ea typeface="+mn-ea"/>
                        <a:cs typeface="+mn-cs"/>
                      </a:endParaRPr>
                    </a:p>
                  </a:txBody>
                  <a:tcPr marL="27000" marR="6470" marT="36000" marB="36000"/>
                </a:tc>
                <a:extLst>
                  <a:ext uri="{0D108BD9-81ED-4DB2-BD59-A6C34878D82A}">
                    <a16:rowId xmlns:a16="http://schemas.microsoft.com/office/drawing/2014/main" val="1888744056"/>
                  </a:ext>
                </a:extLst>
              </a:tr>
              <a:tr h="882770">
                <a:tc>
                  <a:txBody>
                    <a:bodyPr/>
                    <a:lstStyle/>
                    <a:p>
                      <a:pPr marL="347663" indent="-171450" algn="l" fontAlgn="t">
                        <a:spcBef>
                          <a:spcPts val="0"/>
                        </a:spcBef>
                        <a:spcAft>
                          <a:spcPts val="300"/>
                        </a:spcAft>
                        <a:buFont typeface="Wingdings" panose="05000000000000000000" pitchFamily="2" charset="2"/>
                        <a:buChar char="§"/>
                      </a:pPr>
                      <a:r>
                        <a:rPr lang="es-ES" sz="900" b="0" i="0" u="none" strike="noStrike" kern="1200">
                          <a:solidFill>
                            <a:schemeClr val="tx1"/>
                          </a:solidFill>
                          <a:effectLst/>
                          <a:latin typeface="+mn-lt"/>
                          <a:ea typeface="+mn-ea"/>
                          <a:cs typeface="+mn-cs"/>
                        </a:rPr>
                        <a:t>Interactúa proactivamente con las partes interesadas, toma la iniciativa
Es abierto, amigable y accesible para las partes interesadas
Reconoce lo que las personas están contribuyendo y expresa su aprecio
Es justo, muestra empatía y considera todas las perspectivas
Camina la charla, hace lo que ella / él dice. No tiene una agenda oculta</a:t>
                      </a:r>
                      <a:endParaRPr lang="en-US" sz="900" b="0"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4379AE0E-3247-4574-8DC3-20ADD02B0A39}"/>
              </a:ext>
            </a:extLst>
          </p:cNvPr>
          <p:cNvSpPr>
            <a:spLocks noGrp="1"/>
          </p:cNvSpPr>
          <p:nvPr>
            <p:ph type="title"/>
          </p:nvPr>
        </p:nvSpPr>
        <p:spPr/>
        <p:txBody>
          <a:bodyPr/>
          <a:lstStyle/>
          <a:p>
            <a:r>
              <a:rPr lang="en-US">
                <a:solidFill>
                  <a:prstClr val="black"/>
                </a:solidFill>
                <a:latin typeface="Arial"/>
              </a:rPr>
              <a:t>Success Statement Descriptors - </a:t>
            </a:r>
            <a:r>
              <a:rPr lang="en-US">
                <a:latin typeface="Arial"/>
              </a:rPr>
              <a:t>Spanish</a:t>
            </a:r>
            <a:br>
              <a:rPr lang="en-US">
                <a:solidFill>
                  <a:srgbClr val="00B050"/>
                </a:solidFill>
                <a:latin typeface="Arial"/>
              </a:rPr>
            </a:br>
            <a:endParaRPr lang="en-US"/>
          </a:p>
        </p:txBody>
      </p:sp>
      <p:sp>
        <p:nvSpPr>
          <p:cNvPr id="4" name="Footer Placeholder 3">
            <a:extLst>
              <a:ext uri="{FF2B5EF4-FFF2-40B4-BE49-F238E27FC236}">
                <a16:creationId xmlns:a16="http://schemas.microsoft.com/office/drawing/2014/main" id="{C63E2472-0D20-48FE-8002-69A36BB3CDB8}"/>
              </a:ext>
            </a:extLst>
          </p:cNvPr>
          <p:cNvSpPr>
            <a:spLocks noGrp="1"/>
          </p:cNvSpPr>
          <p:nvPr>
            <p:ph type="ftr" sz="quarter" idx="11"/>
          </p:nvPr>
        </p:nvSpPr>
        <p:spPr/>
        <p:txBody>
          <a:bodyPr/>
          <a:lstStyle/>
          <a:p>
            <a:r>
              <a:rPr lang="en-US"/>
              <a:t>Oerlikon Success Statements - Descriptors</a:t>
            </a:r>
          </a:p>
        </p:txBody>
      </p:sp>
      <p:sp>
        <p:nvSpPr>
          <p:cNvPr id="11" name="Slide Number Placeholder 10">
            <a:extLst>
              <a:ext uri="{FF2B5EF4-FFF2-40B4-BE49-F238E27FC236}">
                <a16:creationId xmlns:a16="http://schemas.microsoft.com/office/drawing/2014/main" id="{E6F55FC2-325A-453B-9FC3-9A37314A96D8}"/>
              </a:ext>
            </a:extLst>
          </p:cNvPr>
          <p:cNvSpPr>
            <a:spLocks noGrp="1"/>
          </p:cNvSpPr>
          <p:nvPr>
            <p:ph type="sldNum" sz="quarter" idx="12"/>
          </p:nvPr>
        </p:nvSpPr>
        <p:spPr/>
        <p:txBody>
          <a:bodyPr/>
          <a:lstStyle/>
          <a:p>
            <a:r>
              <a:rPr lang="en-US"/>
              <a:t>Page </a:t>
            </a:r>
            <a:fld id="{D126E9C2-5A98-4FED-83CF-BD978A28F274}" type="slidenum">
              <a:rPr lang="en-US" smtClean="0"/>
              <a:pPr/>
              <a:t>21</a:t>
            </a:fld>
            <a:endParaRPr lang="en-US"/>
          </a:p>
        </p:txBody>
      </p:sp>
    </p:spTree>
    <p:extLst>
      <p:ext uri="{BB962C8B-B14F-4D97-AF65-F5344CB8AC3E}">
        <p14:creationId xmlns:p14="http://schemas.microsoft.com/office/powerpoint/2010/main" val="16602463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2782067149"/>
              </p:ext>
            </p:extLst>
          </p:nvPr>
        </p:nvGraphicFramePr>
        <p:xfrm>
          <a:off x="358775" y="873965"/>
          <a:ext cx="8426450" cy="1424160"/>
        </p:xfrm>
        <a:graphic>
          <a:graphicData uri="http://schemas.openxmlformats.org/drawingml/2006/table">
            <a:tbl>
              <a:tblPr firstRow="1" bandRow="1">
                <a:tableStyleId>{5C22544A-7EE6-4342-B048-85BDC9FD1C3A}</a:tableStyleId>
              </a:tblPr>
              <a:tblGrid>
                <a:gridCol w="8426450">
                  <a:extLst>
                    <a:ext uri="{9D8B030D-6E8A-4147-A177-3AD203B41FA5}">
                      <a16:colId xmlns:a16="http://schemas.microsoft.com/office/drawing/2014/main" val="1412822626"/>
                    </a:ext>
                  </a:extLst>
                </a:gridCol>
              </a:tblGrid>
              <a:tr h="182691">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kumimoji="0" lang="en-US" sz="1100" b="1" i="0" u="none" strike="noStrike" kern="1200" cap="none" spc="0" normalizeH="0" baseline="0" noProof="0">
                          <a:ln>
                            <a:noFill/>
                          </a:ln>
                          <a:solidFill>
                            <a:prstClr val="black"/>
                          </a:solidFill>
                          <a:effectLst/>
                          <a:uLnTx/>
                          <a:uFillTx/>
                          <a:latin typeface="+mn-lt"/>
                          <a:ea typeface="+mn-ea"/>
                          <a:cs typeface="+mn-cs"/>
                        </a:rPr>
                        <a:t>Take fast, conscious decisions and stick to them</a:t>
                      </a:r>
                    </a:p>
                  </a:txBody>
                  <a:tcPr marL="27000" marR="6470" marT="36000" marB="36000" anchor="ctr"/>
                </a:tc>
                <a:extLst>
                  <a:ext uri="{0D108BD9-81ED-4DB2-BD59-A6C34878D82A}">
                    <a16:rowId xmlns:a16="http://schemas.microsoft.com/office/drawing/2014/main" val="1888744056"/>
                  </a:ext>
                </a:extLst>
              </a:tr>
              <a:tr h="903026">
                <a:tc>
                  <a:txBody>
                    <a:bodyPr/>
                    <a:lstStyle/>
                    <a:p>
                      <a:pPr marL="347663" indent="-171450" algn="l" fontAlgn="t">
                        <a:lnSpc>
                          <a:spcPct val="100000"/>
                        </a:lnSpc>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Concludes decisions fast and in a solution-oriented manner based both on data interpretation (quantitative input) and in alignment with team experience (qualitative input) while regularly assessing risks</a:t>
                      </a:r>
                    </a:p>
                    <a:p>
                      <a:pPr marL="347663" indent="-171450" algn="l" fontAlgn="t">
                        <a:lnSpc>
                          <a:spcPct val="100000"/>
                        </a:lnSpc>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Understands and </a:t>
                      </a:r>
                      <a:r>
                        <a:rPr lang="en-US" sz="900" b="0" i="0" u="none" strike="noStrike" kern="1200">
                          <a:solidFill>
                            <a:schemeClr val="tx1"/>
                          </a:solidFill>
                          <a:effectLst/>
                          <a:latin typeface="+mn-lt"/>
                          <a:ea typeface="+mn-ea"/>
                          <a:cs typeface="+mn-cs"/>
                        </a:rPr>
                        <a:t>communicates the company’s big picture framework </a:t>
                      </a:r>
                      <a:r>
                        <a:rPr lang="en-US" sz="900" b="0" i="0" u="none" strike="noStrike">
                          <a:solidFill>
                            <a:schemeClr val="tx1"/>
                          </a:solidFill>
                          <a:effectLst/>
                          <a:latin typeface="+mn-lt"/>
                        </a:rPr>
                        <a:t>including the opportunities, responsibilities and regulations that build success</a:t>
                      </a:r>
                    </a:p>
                    <a:p>
                      <a:pPr marL="347663" indent="-171450" algn="l" fontAlgn="t">
                        <a:lnSpc>
                          <a:spcPct val="100000"/>
                        </a:lnSpc>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Encourages and facilitates the exchange of </a:t>
                      </a:r>
                      <a:r>
                        <a:rPr lang="en-US" sz="900" b="0" i="0" u="none" strike="noStrike" kern="1200">
                          <a:solidFill>
                            <a:schemeClr val="tx1"/>
                          </a:solidFill>
                          <a:effectLst/>
                          <a:latin typeface="+mn-lt"/>
                          <a:ea typeface="+mn-ea"/>
                          <a:cs typeface="+mn-cs"/>
                        </a:rPr>
                        <a:t>timely and constructive feedback</a:t>
                      </a:r>
                      <a:r>
                        <a:rPr lang="en-US" sz="900" b="0" i="0" u="none" strike="noStrike">
                          <a:solidFill>
                            <a:schemeClr val="tx1"/>
                          </a:solidFill>
                          <a:effectLst/>
                          <a:latin typeface="+mn-lt"/>
                        </a:rPr>
                        <a:t>. Reflects on feedback, learns from mistakes and consistently improves decision making skills</a:t>
                      </a:r>
                    </a:p>
                    <a:p>
                      <a:pPr marL="347663" indent="-171450" algn="l" fontAlgn="t">
                        <a:lnSpc>
                          <a:spcPct val="100000"/>
                        </a:lnSpc>
                        <a:spcBef>
                          <a:spcPts val="0"/>
                        </a:spcBef>
                        <a:spcAft>
                          <a:spcPts val="300"/>
                        </a:spcAft>
                        <a:buFont typeface="Wingdings" panose="05000000000000000000" pitchFamily="2" charset="2"/>
                        <a:buChar char="§"/>
                      </a:pPr>
                      <a:r>
                        <a:rPr lang="en-US" sz="900" b="0" i="0" u="none" strike="noStrike" kern="1200">
                          <a:solidFill>
                            <a:schemeClr val="tx1"/>
                          </a:solidFill>
                          <a:effectLst/>
                          <a:latin typeface="+mn-lt"/>
                          <a:ea typeface="+mn-ea"/>
                          <a:cs typeface="+mn-cs"/>
                        </a:rPr>
                        <a:t>Communicates with focus and clarity</a:t>
                      </a:r>
                      <a:r>
                        <a:rPr lang="en-US" sz="900" b="0" i="0" u="none" strike="noStrike">
                          <a:solidFill>
                            <a:schemeClr val="tx1"/>
                          </a:solidFill>
                          <a:effectLst/>
                          <a:latin typeface="+mn-lt"/>
                        </a:rPr>
                        <a:t>. Leads the team through </a:t>
                      </a:r>
                      <a:r>
                        <a:rPr lang="en-US" sz="900" b="0" i="0" u="none" strike="noStrike" kern="1200">
                          <a:solidFill>
                            <a:schemeClr val="tx1"/>
                          </a:solidFill>
                          <a:effectLst/>
                          <a:latin typeface="+mn-lt"/>
                          <a:ea typeface="+mn-ea"/>
                          <a:cs typeface="+mn-cs"/>
                        </a:rPr>
                        <a:t>open discussions </a:t>
                      </a:r>
                      <a:r>
                        <a:rPr lang="en-US" sz="900" b="0" i="0" u="none" strike="noStrike">
                          <a:solidFill>
                            <a:schemeClr val="tx1"/>
                          </a:solidFill>
                          <a:effectLst/>
                          <a:latin typeface="+mn-lt"/>
                        </a:rPr>
                        <a:t>to </a:t>
                      </a:r>
                      <a:r>
                        <a:rPr lang="en-US" sz="900" b="0" i="0" u="none" strike="noStrike" kern="1200">
                          <a:solidFill>
                            <a:schemeClr val="tx1"/>
                          </a:solidFill>
                          <a:effectLst/>
                          <a:latin typeface="+mn-lt"/>
                          <a:ea typeface="+mn-ea"/>
                          <a:cs typeface="+mn-cs"/>
                        </a:rPr>
                        <a:t>decisions predominantly supported by the team</a:t>
                      </a:r>
                    </a:p>
                    <a:p>
                      <a:pPr marL="347663" indent="-171450" algn="l" fontAlgn="t">
                        <a:lnSpc>
                          <a:spcPct val="100000"/>
                        </a:lnSpc>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Agreed </a:t>
                      </a:r>
                      <a:r>
                        <a:rPr lang="en-US" sz="900" b="0" i="0" u="none" strike="noStrike" kern="1200">
                          <a:solidFill>
                            <a:schemeClr val="tx1"/>
                          </a:solidFill>
                          <a:effectLst/>
                          <a:latin typeface="+mn-lt"/>
                          <a:ea typeface="+mn-ea"/>
                          <a:cs typeface="+mn-cs"/>
                        </a:rPr>
                        <a:t>objectives</a:t>
                      </a:r>
                      <a:r>
                        <a:rPr lang="en-US" sz="900" b="0" i="0" u="none" strike="noStrike">
                          <a:solidFill>
                            <a:schemeClr val="tx1"/>
                          </a:solidFill>
                          <a:effectLst/>
                          <a:latin typeface="+mn-lt"/>
                        </a:rPr>
                        <a:t> are constantly </a:t>
                      </a:r>
                      <a:r>
                        <a:rPr lang="en-US" sz="900" b="0" i="0" u="none" strike="noStrike" kern="1200">
                          <a:solidFill>
                            <a:schemeClr val="tx1"/>
                          </a:solidFill>
                          <a:effectLst/>
                          <a:latin typeface="+mn-lt"/>
                          <a:ea typeface="+mn-ea"/>
                          <a:cs typeface="+mn-cs"/>
                        </a:rPr>
                        <a:t>reviewed and adhered to</a:t>
                      </a:r>
                      <a:r>
                        <a:rPr lang="en-US" sz="900" b="0" i="0" u="none" strike="noStrike">
                          <a:solidFill>
                            <a:schemeClr val="tx1"/>
                          </a:solidFill>
                          <a:effectLst/>
                          <a:latin typeface="+mn-lt"/>
                        </a:rPr>
                        <a:t>. Potential changes are addressed proactively</a:t>
                      </a:r>
                    </a:p>
                  </a:txBody>
                  <a:tcPr marL="27000" marR="6470" marT="36000" marB="36000" anchor="ctr"/>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1741357345"/>
              </p:ext>
            </p:extLst>
          </p:nvPr>
        </p:nvGraphicFramePr>
        <p:xfrm>
          <a:off x="358775" y="3563415"/>
          <a:ext cx="8426450" cy="1287000"/>
        </p:xfrm>
        <a:graphic>
          <a:graphicData uri="http://schemas.openxmlformats.org/drawingml/2006/table">
            <a:tbl>
              <a:tblPr firstRow="1" bandRow="1">
                <a:tableStyleId>{5C22544A-7EE6-4342-B048-85BDC9FD1C3A}</a:tableStyleId>
              </a:tblPr>
              <a:tblGrid>
                <a:gridCol w="8426450">
                  <a:extLst>
                    <a:ext uri="{9D8B030D-6E8A-4147-A177-3AD203B41FA5}">
                      <a16:colId xmlns:a16="http://schemas.microsoft.com/office/drawing/2014/main" val="1412822626"/>
                    </a:ext>
                  </a:extLst>
                </a:gridCol>
              </a:tblGrid>
              <a:tr h="171564">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kumimoji="0" lang="en-US" sz="1100" b="1" i="0" u="none" strike="noStrike" kern="1200" cap="none" spc="0" normalizeH="0" baseline="0" noProof="0">
                          <a:ln>
                            <a:noFill/>
                          </a:ln>
                          <a:solidFill>
                            <a:prstClr val="black"/>
                          </a:solidFill>
                          <a:effectLst/>
                          <a:uLnTx/>
                          <a:uFillTx/>
                          <a:latin typeface="+mn-lt"/>
                          <a:ea typeface="+mn-ea"/>
                          <a:cs typeface="+mn-cs"/>
                        </a:rPr>
                        <a:t>Passionately drive success in all we do </a:t>
                      </a:r>
                    </a:p>
                  </a:txBody>
                  <a:tcPr marL="27000" marR="6470" marT="36000" marB="36000" anchor="ctr"/>
                </a:tc>
                <a:extLst>
                  <a:ext uri="{0D108BD9-81ED-4DB2-BD59-A6C34878D82A}">
                    <a16:rowId xmlns:a16="http://schemas.microsoft.com/office/drawing/2014/main" val="1888744056"/>
                  </a:ext>
                </a:extLst>
              </a:tr>
              <a:tr h="764540">
                <a:tc>
                  <a:txBody>
                    <a:bodyPr/>
                    <a:lstStyle/>
                    <a:p>
                      <a:pPr marL="347663" indent="-171450" algn="l" fontAlgn="t">
                        <a:lnSpc>
                          <a:spcPct val="100000"/>
                        </a:lnSpc>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Formulates a </a:t>
                      </a:r>
                      <a:r>
                        <a:rPr lang="en-US" sz="900" b="0" i="0" u="none" strike="noStrike" kern="1200">
                          <a:solidFill>
                            <a:schemeClr val="tx1"/>
                          </a:solidFill>
                          <a:effectLst/>
                          <a:latin typeface="+mn-lt"/>
                          <a:ea typeface="+mn-ea"/>
                          <a:cs typeface="+mn-cs"/>
                        </a:rPr>
                        <a:t>strong and inspiring vision for success </a:t>
                      </a:r>
                      <a:r>
                        <a:rPr lang="en-US" sz="900" b="0" i="0" u="none" strike="noStrike">
                          <a:solidFill>
                            <a:schemeClr val="tx1"/>
                          </a:solidFill>
                          <a:effectLst/>
                          <a:latin typeface="+mn-lt"/>
                        </a:rPr>
                        <a:t>and </a:t>
                      </a:r>
                      <a:r>
                        <a:rPr lang="en-US" sz="900" b="0" i="0" u="none" strike="noStrike" kern="1200">
                          <a:solidFill>
                            <a:schemeClr val="tx1"/>
                          </a:solidFill>
                          <a:effectLst/>
                          <a:latin typeface="+mn-lt"/>
                          <a:ea typeface="+mn-ea"/>
                          <a:cs typeface="+mn-cs"/>
                        </a:rPr>
                        <a:t>breaks it down into individual contributions</a:t>
                      </a:r>
                      <a:r>
                        <a:rPr lang="en-US" sz="900" b="0" i="0" u="none" strike="noStrike">
                          <a:solidFill>
                            <a:schemeClr val="tx1"/>
                          </a:solidFill>
                          <a:effectLst/>
                          <a:latin typeface="+mn-lt"/>
                        </a:rPr>
                        <a:t>.</a:t>
                      </a:r>
                    </a:p>
                    <a:p>
                      <a:pPr marL="347663" indent="-171450" algn="l" fontAlgn="t">
                        <a:lnSpc>
                          <a:spcPct val="100000"/>
                        </a:lnSpc>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Displays </a:t>
                      </a:r>
                      <a:r>
                        <a:rPr lang="en-US" sz="900" b="0" i="0" u="none" strike="noStrike" kern="1200">
                          <a:solidFill>
                            <a:schemeClr val="tx1"/>
                          </a:solidFill>
                          <a:effectLst/>
                          <a:latin typeface="+mn-lt"/>
                          <a:ea typeface="+mn-ea"/>
                          <a:cs typeface="+mn-cs"/>
                        </a:rPr>
                        <a:t>motivation</a:t>
                      </a:r>
                      <a:r>
                        <a:rPr lang="en-US" sz="900" b="0" i="0" u="none" strike="noStrike">
                          <a:solidFill>
                            <a:schemeClr val="tx1"/>
                          </a:solidFill>
                          <a:effectLst/>
                          <a:latin typeface="+mn-lt"/>
                        </a:rPr>
                        <a:t>, is </a:t>
                      </a:r>
                      <a:r>
                        <a:rPr lang="en-US" sz="900" b="0" i="0" u="none" strike="noStrike" kern="1200">
                          <a:solidFill>
                            <a:schemeClr val="tx1"/>
                          </a:solidFill>
                          <a:effectLst/>
                          <a:latin typeface="+mn-lt"/>
                          <a:ea typeface="+mn-ea"/>
                          <a:cs typeface="+mn-cs"/>
                        </a:rPr>
                        <a:t>focused</a:t>
                      </a:r>
                      <a:r>
                        <a:rPr lang="en-US" sz="900" b="0" i="0" u="none" strike="noStrike">
                          <a:solidFill>
                            <a:schemeClr val="tx1"/>
                          </a:solidFill>
                          <a:effectLst/>
                          <a:latin typeface="+mn-lt"/>
                        </a:rPr>
                        <a:t> and does not get diverted from the path to success</a:t>
                      </a:r>
                    </a:p>
                    <a:p>
                      <a:pPr marL="347663" indent="-171450" algn="l" fontAlgn="t">
                        <a:lnSpc>
                          <a:spcPct val="100000"/>
                        </a:lnSpc>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Is </a:t>
                      </a:r>
                      <a:r>
                        <a:rPr lang="en-US" sz="900" b="0" i="0" u="none" strike="noStrike" kern="1200">
                          <a:solidFill>
                            <a:schemeClr val="tx1"/>
                          </a:solidFill>
                          <a:effectLst/>
                          <a:latin typeface="+mn-lt"/>
                          <a:ea typeface="+mn-ea"/>
                          <a:cs typeface="+mn-cs"/>
                        </a:rPr>
                        <a:t>empathetic</a:t>
                      </a:r>
                      <a:r>
                        <a:rPr lang="en-US" sz="900" b="0" i="0" u="none" strike="noStrike">
                          <a:solidFill>
                            <a:schemeClr val="tx1"/>
                          </a:solidFill>
                          <a:effectLst/>
                          <a:latin typeface="+mn-lt"/>
                        </a:rPr>
                        <a:t> and understands individual perception of success</a:t>
                      </a:r>
                    </a:p>
                    <a:p>
                      <a:pPr marL="347663" indent="-171450" algn="l" fontAlgn="t">
                        <a:lnSpc>
                          <a:spcPct val="100000"/>
                        </a:lnSpc>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Is proactive, demonstrates and </a:t>
                      </a:r>
                      <a:r>
                        <a:rPr lang="en-US" sz="900" b="0" i="0" u="none" strike="noStrike" kern="1200">
                          <a:solidFill>
                            <a:schemeClr val="tx1"/>
                          </a:solidFill>
                          <a:effectLst/>
                          <a:latin typeface="+mn-lt"/>
                          <a:ea typeface="+mn-ea"/>
                          <a:cs typeface="+mn-cs"/>
                        </a:rPr>
                        <a:t>delivers to a high standard </a:t>
                      </a:r>
                      <a:r>
                        <a:rPr lang="en-US" sz="900" b="0" i="0" u="none" strike="noStrike">
                          <a:solidFill>
                            <a:schemeClr val="tx1"/>
                          </a:solidFill>
                          <a:effectLst/>
                          <a:latin typeface="+mn-lt"/>
                        </a:rPr>
                        <a:t>and consistently </a:t>
                      </a:r>
                      <a:r>
                        <a:rPr lang="en-US" sz="900" b="0" i="0" u="none" strike="noStrike" kern="1200">
                          <a:solidFill>
                            <a:schemeClr val="tx1"/>
                          </a:solidFill>
                          <a:effectLst/>
                          <a:latin typeface="+mn-lt"/>
                          <a:ea typeface="+mn-ea"/>
                          <a:cs typeface="+mn-cs"/>
                        </a:rPr>
                        <a:t>performs as a role model</a:t>
                      </a:r>
                    </a:p>
                    <a:p>
                      <a:pPr marL="347663" marR="0" lvl="0" indent="-171450" algn="l" defTabSz="914400" rtl="0" eaLnBrk="1" fontAlgn="t" latinLnBrk="0" hangingPunct="1">
                        <a:lnSpc>
                          <a:spcPct val="100000"/>
                        </a:lnSpc>
                        <a:spcBef>
                          <a:spcPts val="0"/>
                        </a:spcBef>
                        <a:spcAft>
                          <a:spcPts val="300"/>
                        </a:spcAft>
                        <a:buClrTx/>
                        <a:buSzTx/>
                        <a:buFont typeface="Wingdings" panose="05000000000000000000" pitchFamily="2" charset="2"/>
                        <a:buChar char="§"/>
                        <a:tabLst/>
                        <a:defRPr/>
                      </a:pPr>
                      <a:r>
                        <a:rPr lang="en-US" sz="900" b="0" i="0" u="none" strike="noStrike" kern="1200" noProof="0">
                          <a:solidFill>
                            <a:schemeClr val="tx1"/>
                          </a:solidFill>
                          <a:effectLst/>
                          <a:latin typeface="+mn-lt"/>
                          <a:ea typeface="+mn-ea"/>
                          <a:cs typeface="+mn-cs"/>
                        </a:rPr>
                        <a:t>Motivates successful behavior by acknowledging individual contributions, showing appreciation, celebrating successes and supporting a lessons learned culture to learn from mistakes and build a knowledge base</a:t>
                      </a:r>
                      <a:endParaRPr lang="en-US" sz="900" b="0" i="0" u="none" strike="noStrike">
                        <a:solidFill>
                          <a:schemeClr val="tx1"/>
                        </a:solidFill>
                        <a:effectLst/>
                        <a:latin typeface="+mn-lt"/>
                      </a:endParaRPr>
                    </a:p>
                  </a:txBody>
                  <a:tcPr marL="27000" marR="6470" marT="36000" marB="36000" anchor="ctr"/>
                </a:tc>
                <a:extLst>
                  <a:ext uri="{0D108BD9-81ED-4DB2-BD59-A6C34878D82A}">
                    <a16:rowId xmlns:a16="http://schemas.microsoft.com/office/drawing/2014/main" val="2456432462"/>
                  </a:ext>
                </a:extLst>
              </a:tr>
            </a:tbl>
          </a:graphicData>
        </a:graphic>
      </p:graphicFrame>
      <p:graphicFrame>
        <p:nvGraphicFramePr>
          <p:cNvPr id="6" name="Tabelle 8">
            <a:extLst>
              <a:ext uri="{FF2B5EF4-FFF2-40B4-BE49-F238E27FC236}">
                <a16:creationId xmlns:a16="http://schemas.microsoft.com/office/drawing/2014/main" id="{DBFCD896-21E8-478B-ADF4-59637AA45490}"/>
              </a:ext>
            </a:extLst>
          </p:cNvPr>
          <p:cNvGraphicFramePr>
            <a:graphicFrameLocks noGrp="1"/>
          </p:cNvGraphicFramePr>
          <p:nvPr>
            <p:extLst>
              <p:ext uri="{D42A27DB-BD31-4B8C-83A1-F6EECF244321}">
                <p14:modId xmlns:p14="http://schemas.microsoft.com/office/powerpoint/2010/main" val="415668566"/>
              </p:ext>
            </p:extLst>
          </p:nvPr>
        </p:nvGraphicFramePr>
        <p:xfrm>
          <a:off x="350426" y="2355850"/>
          <a:ext cx="8426449" cy="1149840"/>
        </p:xfrm>
        <a:graphic>
          <a:graphicData uri="http://schemas.openxmlformats.org/drawingml/2006/table">
            <a:tbl>
              <a:tblPr firstRow="1" bandRow="1">
                <a:tableStyleId>{5C22544A-7EE6-4342-B048-85BDC9FD1C3A}</a:tableStyleId>
              </a:tblPr>
              <a:tblGrid>
                <a:gridCol w="8426449">
                  <a:extLst>
                    <a:ext uri="{9D8B030D-6E8A-4147-A177-3AD203B41FA5}">
                      <a16:colId xmlns:a16="http://schemas.microsoft.com/office/drawing/2014/main" val="1412822626"/>
                    </a:ext>
                  </a:extLst>
                </a:gridCol>
              </a:tblGrid>
              <a:tr h="187887">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kumimoji="0" lang="en-US" sz="1100" b="1" i="0" u="none" strike="noStrike" kern="1200" cap="none" spc="0" normalizeH="0" baseline="0" noProof="0">
                          <a:ln>
                            <a:noFill/>
                          </a:ln>
                          <a:solidFill>
                            <a:prstClr val="black"/>
                          </a:solidFill>
                          <a:effectLst/>
                          <a:uLnTx/>
                          <a:uFillTx/>
                          <a:latin typeface="+mn-lt"/>
                          <a:ea typeface="+mn-ea"/>
                          <a:cs typeface="+mn-cs"/>
                        </a:rPr>
                        <a:t>Be loyal to your stakeholders</a:t>
                      </a:r>
                    </a:p>
                  </a:txBody>
                  <a:tcPr marL="27000" marR="6470" marT="36000" marB="36000" anchor="ctr"/>
                </a:tc>
                <a:extLst>
                  <a:ext uri="{0D108BD9-81ED-4DB2-BD59-A6C34878D82A}">
                    <a16:rowId xmlns:a16="http://schemas.microsoft.com/office/drawing/2014/main" val="1888744056"/>
                  </a:ext>
                </a:extLst>
              </a:tr>
              <a:tr h="729231">
                <a:tc>
                  <a:txBody>
                    <a:bodyPr/>
                    <a:lstStyle/>
                    <a:p>
                      <a:pPr marL="347663" indent="-171450" algn="l" fontAlgn="t">
                        <a:spcBef>
                          <a:spcPts val="0"/>
                        </a:spcBef>
                        <a:spcAft>
                          <a:spcPts val="300"/>
                        </a:spcAft>
                        <a:buFont typeface="Wingdings" panose="05000000000000000000" pitchFamily="2" charset="2"/>
                        <a:buChar char="§"/>
                      </a:pPr>
                      <a:r>
                        <a:rPr lang="en-US" sz="900" b="0" i="0" u="none" strike="noStrike" kern="1200">
                          <a:solidFill>
                            <a:schemeClr val="tx1"/>
                          </a:solidFill>
                          <a:effectLst/>
                          <a:latin typeface="+mn-lt"/>
                          <a:ea typeface="+mn-ea"/>
                          <a:cs typeface="+mn-cs"/>
                        </a:rPr>
                        <a:t>Interacts proactively with stakeholders</a:t>
                      </a:r>
                      <a:r>
                        <a:rPr lang="en-US" sz="900" b="0" i="0" u="none" strike="noStrike">
                          <a:solidFill>
                            <a:schemeClr val="tx1"/>
                          </a:solidFill>
                          <a:effectLst/>
                          <a:latin typeface="+mn-lt"/>
                        </a:rPr>
                        <a:t>, takes the initiative</a:t>
                      </a:r>
                    </a:p>
                    <a:p>
                      <a:pPr marL="347663" indent="-171450" algn="l" fontAlgn="t">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Is </a:t>
                      </a:r>
                      <a:r>
                        <a:rPr lang="en-US" sz="900" b="0" i="0" u="none" strike="noStrike" kern="1200">
                          <a:solidFill>
                            <a:schemeClr val="tx1"/>
                          </a:solidFill>
                          <a:effectLst/>
                          <a:latin typeface="+mn-lt"/>
                          <a:ea typeface="+mn-ea"/>
                          <a:cs typeface="+mn-cs"/>
                        </a:rPr>
                        <a:t>open</a:t>
                      </a:r>
                      <a:r>
                        <a:rPr lang="en-US" sz="900" b="0" i="0" u="none" strike="noStrike">
                          <a:solidFill>
                            <a:schemeClr val="tx1"/>
                          </a:solidFill>
                          <a:effectLst/>
                          <a:latin typeface="+mn-lt"/>
                        </a:rPr>
                        <a:t>, </a:t>
                      </a:r>
                      <a:r>
                        <a:rPr lang="en-US" sz="900" b="0" i="0" u="none" strike="noStrike" kern="1200">
                          <a:solidFill>
                            <a:schemeClr val="tx1"/>
                          </a:solidFill>
                          <a:effectLst/>
                          <a:latin typeface="+mn-lt"/>
                          <a:ea typeface="+mn-ea"/>
                          <a:cs typeface="+mn-cs"/>
                        </a:rPr>
                        <a:t>friendly</a:t>
                      </a:r>
                      <a:r>
                        <a:rPr lang="en-US" sz="900" b="0" i="0" u="none" strike="noStrike">
                          <a:solidFill>
                            <a:schemeClr val="tx1"/>
                          </a:solidFill>
                          <a:effectLst/>
                          <a:latin typeface="+mn-lt"/>
                        </a:rPr>
                        <a:t> and </a:t>
                      </a:r>
                      <a:r>
                        <a:rPr lang="en-US" sz="900" b="0" i="0" u="none" strike="noStrike" kern="1200">
                          <a:solidFill>
                            <a:schemeClr val="tx1"/>
                          </a:solidFill>
                          <a:effectLst/>
                          <a:latin typeface="+mn-lt"/>
                          <a:ea typeface="+mn-ea"/>
                          <a:cs typeface="+mn-cs"/>
                        </a:rPr>
                        <a:t>accessible</a:t>
                      </a:r>
                      <a:r>
                        <a:rPr lang="en-US" sz="900" b="0" i="0" u="none" strike="noStrike">
                          <a:solidFill>
                            <a:schemeClr val="tx1"/>
                          </a:solidFill>
                          <a:effectLst/>
                          <a:latin typeface="+mn-lt"/>
                        </a:rPr>
                        <a:t> to  stakeholders</a:t>
                      </a:r>
                    </a:p>
                    <a:p>
                      <a:pPr marL="347663" indent="-171450" algn="l" fontAlgn="t">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Recognizes what people are contributing and expresses appreciation</a:t>
                      </a:r>
                    </a:p>
                    <a:p>
                      <a:pPr marL="347663" indent="-171450" algn="l" fontAlgn="t">
                        <a:spcBef>
                          <a:spcPts val="0"/>
                        </a:spcBef>
                        <a:spcAft>
                          <a:spcPts val="300"/>
                        </a:spcAft>
                        <a:buFont typeface="Wingdings" panose="05000000000000000000" pitchFamily="2" charset="2"/>
                        <a:buChar char="§"/>
                      </a:pPr>
                      <a:r>
                        <a:rPr lang="en-US" sz="900" b="0" i="0" u="none" strike="noStrike">
                          <a:solidFill>
                            <a:schemeClr val="tx1"/>
                          </a:solidFill>
                          <a:effectLst/>
                          <a:latin typeface="+mn-lt"/>
                        </a:rPr>
                        <a:t>Is </a:t>
                      </a:r>
                      <a:r>
                        <a:rPr lang="en-US" sz="900" b="0" i="0" u="none" strike="noStrike" kern="1200">
                          <a:solidFill>
                            <a:schemeClr val="tx1"/>
                          </a:solidFill>
                          <a:effectLst/>
                          <a:latin typeface="+mn-lt"/>
                          <a:ea typeface="+mn-ea"/>
                          <a:cs typeface="+mn-cs"/>
                        </a:rPr>
                        <a:t>fair</a:t>
                      </a:r>
                      <a:r>
                        <a:rPr lang="en-US" sz="900" b="0" i="0" u="none" strike="noStrike">
                          <a:solidFill>
                            <a:schemeClr val="tx1"/>
                          </a:solidFill>
                          <a:effectLst/>
                          <a:latin typeface="+mn-lt"/>
                        </a:rPr>
                        <a:t>, shows </a:t>
                      </a:r>
                      <a:r>
                        <a:rPr lang="en-US" sz="900" b="0" i="0" u="none" strike="noStrike" kern="1200">
                          <a:solidFill>
                            <a:schemeClr val="tx1"/>
                          </a:solidFill>
                          <a:effectLst/>
                          <a:latin typeface="+mn-lt"/>
                          <a:ea typeface="+mn-ea"/>
                          <a:cs typeface="+mn-cs"/>
                        </a:rPr>
                        <a:t>empathy</a:t>
                      </a:r>
                      <a:r>
                        <a:rPr lang="en-US" sz="900" b="0" i="0" u="none" strike="noStrike">
                          <a:solidFill>
                            <a:schemeClr val="tx1"/>
                          </a:solidFill>
                          <a:effectLst/>
                          <a:latin typeface="+mn-lt"/>
                        </a:rPr>
                        <a:t> and considers all perspectives</a:t>
                      </a:r>
                    </a:p>
                    <a:p>
                      <a:pPr marL="347663" indent="-171450" algn="l" fontAlgn="t">
                        <a:spcBef>
                          <a:spcPts val="0"/>
                        </a:spcBef>
                        <a:spcAft>
                          <a:spcPts val="300"/>
                        </a:spcAft>
                        <a:buFont typeface="Wingdings" panose="05000000000000000000" pitchFamily="2" charset="2"/>
                        <a:buChar char="§"/>
                      </a:pPr>
                      <a:r>
                        <a:rPr lang="en-US" sz="900" b="0" i="0" u="none" strike="noStrike" kern="1200">
                          <a:solidFill>
                            <a:schemeClr val="tx1"/>
                          </a:solidFill>
                          <a:effectLst/>
                          <a:latin typeface="+mn-lt"/>
                          <a:ea typeface="+mn-ea"/>
                          <a:cs typeface="+mn-cs"/>
                        </a:rPr>
                        <a:t>Walks the talk, does what she / he says. Does not have a hidden agenda</a:t>
                      </a:r>
                    </a:p>
                  </a:txBody>
                  <a:tcPr marL="27000" marR="6470" marT="36000" marB="36000" anchor="ctr"/>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90CBC5E3-8DE4-4C54-ACC1-38283343B53C}"/>
              </a:ext>
            </a:extLst>
          </p:cNvPr>
          <p:cNvSpPr>
            <a:spLocks noGrp="1"/>
          </p:cNvSpPr>
          <p:nvPr>
            <p:ph type="title"/>
          </p:nvPr>
        </p:nvSpPr>
        <p:spPr/>
        <p:txBody>
          <a:bodyPr/>
          <a:lstStyle/>
          <a:p>
            <a:r>
              <a:rPr lang="en-US">
                <a:latin typeface="Arial"/>
              </a:rPr>
              <a:t>Success Statement Descriptors - English </a:t>
            </a:r>
            <a:br>
              <a:rPr lang="en-US">
                <a:latin typeface="Arial"/>
              </a:rPr>
            </a:br>
            <a:endParaRPr lang="en-US"/>
          </a:p>
        </p:txBody>
      </p:sp>
      <p:sp>
        <p:nvSpPr>
          <p:cNvPr id="3" name="Footer Placeholder 2">
            <a:extLst>
              <a:ext uri="{FF2B5EF4-FFF2-40B4-BE49-F238E27FC236}">
                <a16:creationId xmlns:a16="http://schemas.microsoft.com/office/drawing/2014/main" id="{938B72E9-55DD-44A3-94E9-C32BC2E423D1}"/>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A9708991-129B-4BBA-BC44-58EC6FE77CE6}"/>
              </a:ext>
            </a:extLst>
          </p:cNvPr>
          <p:cNvSpPr>
            <a:spLocks noGrp="1"/>
          </p:cNvSpPr>
          <p:nvPr>
            <p:ph type="sldNum" sz="quarter" idx="12"/>
          </p:nvPr>
        </p:nvSpPr>
        <p:spPr/>
        <p:txBody>
          <a:bodyPr/>
          <a:lstStyle/>
          <a:p>
            <a:r>
              <a:rPr lang="en-US"/>
              <a:t>Page </a:t>
            </a:r>
            <a:fld id="{D126E9C2-5A98-4FED-83CF-BD978A28F274}" type="slidenum">
              <a:rPr lang="en-US" smtClean="0"/>
              <a:pPr/>
              <a:t>3</a:t>
            </a:fld>
            <a:endParaRPr lang="en-US"/>
          </a:p>
        </p:txBody>
      </p:sp>
    </p:spTree>
    <p:extLst>
      <p:ext uri="{BB962C8B-B14F-4D97-AF65-F5344CB8AC3E}">
        <p14:creationId xmlns:p14="http://schemas.microsoft.com/office/powerpoint/2010/main" val="11793507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2964854974"/>
              </p:ext>
            </p:extLst>
          </p:nvPr>
        </p:nvGraphicFramePr>
        <p:xfrm>
          <a:off x="357481" y="879475"/>
          <a:ext cx="8427743" cy="974580"/>
        </p:xfrm>
        <a:graphic>
          <a:graphicData uri="http://schemas.openxmlformats.org/drawingml/2006/table">
            <a:tbl>
              <a:tblPr firstRow="1" bandRow="1">
                <a:tableStyleId>{5C22544A-7EE6-4342-B048-85BDC9FD1C3A}</a:tableStyleId>
              </a:tblPr>
              <a:tblGrid>
                <a:gridCol w="8427743">
                  <a:extLst>
                    <a:ext uri="{9D8B030D-6E8A-4147-A177-3AD203B41FA5}">
                      <a16:colId xmlns:a16="http://schemas.microsoft.com/office/drawing/2014/main" val="1412822626"/>
                    </a:ext>
                  </a:extLst>
                </a:gridCol>
              </a:tblGrid>
              <a:tr h="170197">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zh-CN" altLang="de-DE" sz="1100" b="1" kern="100">
                          <a:solidFill>
                            <a:schemeClr val="tx1"/>
                          </a:solidFill>
                          <a:latin typeface="DengXian" panose="02010600030101010101" pitchFamily="2" charset="-122"/>
                          <a:ea typeface="SimSun" panose="02010600030101010101" pitchFamily="2" charset="-122"/>
                          <a:cs typeface="Arial" panose="020B0604020202020204" pitchFamily="34" charset="0"/>
                        </a:rPr>
                        <a:t>保持好奇心</a:t>
                      </a:r>
                      <a:endParaRPr lang="de-CH" sz="1100" b="1" kern="100">
                        <a:solidFill>
                          <a:schemeClr val="tx1"/>
                        </a:solidFill>
                        <a:latin typeface="DengXian" panose="02010600030101010101" pitchFamily="2" charset="-122"/>
                        <a:ea typeface="SimSun" panose="02010600030101010101" pitchFamily="2" charset="-122"/>
                        <a:cs typeface="Arial" panose="020B0604020202020204" pitchFamily="34" charset="0"/>
                      </a:endParaRPr>
                    </a:p>
                  </a:txBody>
                  <a:tcPr marL="27000" marR="6470" marT="36000" marB="36000"/>
                </a:tc>
                <a:extLst>
                  <a:ext uri="{0D108BD9-81ED-4DB2-BD59-A6C34878D82A}">
                    <a16:rowId xmlns:a16="http://schemas.microsoft.com/office/drawing/2014/main" val="1888744056"/>
                  </a:ext>
                </a:extLst>
              </a:tr>
              <a:tr h="521968">
                <a:tc>
                  <a:txBody>
                    <a:bodyPr/>
                    <a:lstStyle/>
                    <a:p>
                      <a:pPr marL="347663" indent="-171450" algn="l" fontAlgn="t">
                        <a:spcAft>
                          <a:spcPts val="300"/>
                        </a:spcAft>
                        <a:buFont typeface="Wingdings" panose="05000000000000000000" pitchFamily="2" charset="2"/>
                        <a:buChar char="§"/>
                      </a:pPr>
                      <a:r>
                        <a:rPr lang="zh-CN" altLang="en-US" sz="900" b="0" i="0" u="none" strike="noStrike">
                          <a:solidFill>
                            <a:schemeClr val="tx1"/>
                          </a:solidFill>
                          <a:effectLst/>
                          <a:latin typeface="+mn-lt"/>
                        </a:rPr>
                        <a:t>不断挑战现状。不惧怕通过提问来澄清或理解，甚至超出自己的责任范围。
创造一个开放包容的环境，支持不带评判的提问，对他人观点保持好奇，拓展我们的想象力，实现可能性。
激发兴趣并庆祝创新，跳出欧瑞康内部思维局限，挑战并讨论跨界主题
找到机会承担任务并开始尝试</a:t>
                      </a:r>
                      <a:endParaRPr lang="en-US" sz="900" b="1" i="0" u="none" strike="noStrike" kern="1200">
                        <a:solidFill>
                          <a:schemeClr val="tx1"/>
                        </a:solidFill>
                        <a:effectLst/>
                        <a:latin typeface="+mn-lt"/>
                        <a:ea typeface="+mn-ea"/>
                        <a:cs typeface="+mn-cs"/>
                      </a:endParaRPr>
                    </a:p>
                  </a:txBody>
                  <a:tcPr marL="27000" marR="6470" marT="36000" marB="36000" anchor="ctr"/>
                </a:tc>
                <a:extLst>
                  <a:ext uri="{0D108BD9-81ED-4DB2-BD59-A6C34878D82A}">
                    <a16:rowId xmlns:a16="http://schemas.microsoft.com/office/drawing/2014/main" val="2456432462"/>
                  </a:ext>
                </a:extLst>
              </a:tr>
            </a:tbl>
          </a:graphicData>
        </a:graphic>
      </p:graphicFrame>
      <p:graphicFrame>
        <p:nvGraphicFramePr>
          <p:cNvPr id="7" name="Tabelle 8">
            <a:extLst>
              <a:ext uri="{FF2B5EF4-FFF2-40B4-BE49-F238E27FC236}">
                <a16:creationId xmlns:a16="http://schemas.microsoft.com/office/drawing/2014/main" id="{89F84BFE-C652-489C-B9CE-8C2BAEF4470B}"/>
              </a:ext>
            </a:extLst>
          </p:cNvPr>
          <p:cNvGraphicFramePr>
            <a:graphicFrameLocks noGrp="1"/>
          </p:cNvGraphicFramePr>
          <p:nvPr>
            <p:extLst>
              <p:ext uri="{D42A27DB-BD31-4B8C-83A1-F6EECF244321}">
                <p14:modId xmlns:p14="http://schemas.microsoft.com/office/powerpoint/2010/main" val="3205200242"/>
              </p:ext>
            </p:extLst>
          </p:nvPr>
        </p:nvGraphicFramePr>
        <p:xfrm>
          <a:off x="357477" y="2022687"/>
          <a:ext cx="8427745" cy="1073640"/>
        </p:xfrm>
        <a:graphic>
          <a:graphicData uri="http://schemas.openxmlformats.org/drawingml/2006/table">
            <a:tbl>
              <a:tblPr firstRow="1" bandRow="1">
                <a:tableStyleId>{5C22544A-7EE6-4342-B048-85BDC9FD1C3A}</a:tableStyleId>
              </a:tblPr>
              <a:tblGrid>
                <a:gridCol w="8427745">
                  <a:extLst>
                    <a:ext uri="{9D8B030D-6E8A-4147-A177-3AD203B41FA5}">
                      <a16:colId xmlns:a16="http://schemas.microsoft.com/office/drawing/2014/main" val="1412822626"/>
                    </a:ext>
                  </a:extLst>
                </a:gridCol>
              </a:tblGrid>
              <a:tr h="175284">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zh-CN" altLang="de-DE" sz="1100" b="1" kern="100">
                          <a:solidFill>
                            <a:schemeClr val="tx1"/>
                          </a:solidFill>
                          <a:latin typeface="DengXian" panose="02010600030101010101" pitchFamily="2" charset="-122"/>
                          <a:ea typeface="SimSun" panose="02010600030101010101" pitchFamily="2" charset="-122"/>
                          <a:cs typeface="Arial" panose="020B0604020202020204" pitchFamily="34" charset="0"/>
                        </a:rPr>
                        <a:t>团结一致，创造客户价值</a:t>
                      </a:r>
                      <a:endParaRPr lang="de-CH" sz="1100" b="1" kern="100">
                        <a:solidFill>
                          <a:schemeClr val="tx1"/>
                        </a:solidFill>
                        <a:latin typeface="DengXian" panose="02010600030101010101" pitchFamily="2" charset="-122"/>
                        <a:ea typeface="SimSun" panose="02010600030101010101" pitchFamily="2" charset="-122"/>
                        <a:cs typeface="Arial" panose="020B0604020202020204" pitchFamily="34" charset="0"/>
                      </a:endParaRPr>
                    </a:p>
                  </a:txBody>
                  <a:tcPr marL="27000" marR="6470" marT="36000" marB="36000"/>
                </a:tc>
                <a:extLst>
                  <a:ext uri="{0D108BD9-81ED-4DB2-BD59-A6C34878D82A}">
                    <a16:rowId xmlns:a16="http://schemas.microsoft.com/office/drawing/2014/main" val="1888744056"/>
                  </a:ext>
                </a:extLst>
              </a:tr>
              <a:tr h="640127">
                <a:tc>
                  <a:txBody>
                    <a:bodyPr/>
                    <a:lstStyle/>
                    <a:p>
                      <a:pPr marL="347663" indent="-171450" algn="l" fontAlgn="t">
                        <a:spcAft>
                          <a:spcPts val="300"/>
                        </a:spcAft>
                        <a:buFont typeface="Wingdings" panose="05000000000000000000" pitchFamily="2" charset="2"/>
                        <a:buChar char="§"/>
                      </a:pPr>
                      <a:r>
                        <a:rPr lang="zh-CN" altLang="en-US" sz="800" b="0" i="0" u="none" strike="noStrike">
                          <a:solidFill>
                            <a:schemeClr val="tx1"/>
                          </a:solidFill>
                          <a:effectLst/>
                          <a:latin typeface="+mn-lt"/>
                        </a:rPr>
                        <a:t>推动信任和充满活力的团队打破界限，整合其他团队并改善协作
开发和推动市场机会，目标是切实建立业务
了解动态变化的客户需求，快速适应未知或不确定性，并付诸于行动
推动团队承担职责。发展、保持和提升团队能力
重视团队内部的个体差异，并通过支持和欣赏个人贡献来释放团队潜力</a:t>
                      </a:r>
                      <a:endParaRPr lang="en-US" sz="800" b="0" i="0" u="none" strike="noStrike">
                        <a:solidFill>
                          <a:schemeClr val="tx1"/>
                        </a:solidFill>
                        <a:effectLst/>
                        <a:latin typeface="+mn-lt"/>
                      </a:endParaRPr>
                    </a:p>
                  </a:txBody>
                  <a:tcPr marL="27000" marR="6470" marT="36000" marB="36000" anchor="ctr"/>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3790657333"/>
              </p:ext>
            </p:extLst>
          </p:nvPr>
        </p:nvGraphicFramePr>
        <p:xfrm>
          <a:off x="358775" y="3264959"/>
          <a:ext cx="8427743" cy="1149840"/>
        </p:xfrm>
        <a:graphic>
          <a:graphicData uri="http://schemas.openxmlformats.org/drawingml/2006/table">
            <a:tbl>
              <a:tblPr firstRow="1" bandRow="1">
                <a:tableStyleId>{5C22544A-7EE6-4342-B048-85BDC9FD1C3A}</a:tableStyleId>
              </a:tblPr>
              <a:tblGrid>
                <a:gridCol w="8427743">
                  <a:extLst>
                    <a:ext uri="{9D8B030D-6E8A-4147-A177-3AD203B41FA5}">
                      <a16:colId xmlns:a16="http://schemas.microsoft.com/office/drawing/2014/main" val="1412822626"/>
                    </a:ext>
                  </a:extLst>
                </a:gridCol>
              </a:tblGrid>
              <a:tr h="147415">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zh-CN" altLang="de-DE" sz="1100" b="1" kern="100">
                          <a:solidFill>
                            <a:schemeClr val="tx1"/>
                          </a:solidFill>
                          <a:latin typeface="DengXian" panose="02010600030101010101" pitchFamily="2" charset="-122"/>
                          <a:ea typeface="SimSun" panose="02010600030101010101" pitchFamily="2" charset="-122"/>
                          <a:cs typeface="Arial" panose="020B0604020202020204" pitchFamily="34" charset="0"/>
                        </a:rPr>
                        <a:t>勇于担当，积极赋能，执行到位</a:t>
                      </a:r>
                      <a:endParaRPr lang="de-CH" sz="1100" b="1" kern="100">
                        <a:solidFill>
                          <a:schemeClr val="tx1"/>
                        </a:solidFill>
                        <a:latin typeface="DengXian" panose="02010600030101010101" pitchFamily="2" charset="-122"/>
                        <a:ea typeface="SimSun" panose="02010600030101010101" pitchFamily="2" charset="-122"/>
                        <a:cs typeface="Arial" panose="020B0604020202020204" pitchFamily="34" charset="0"/>
                      </a:endParaRPr>
                    </a:p>
                  </a:txBody>
                  <a:tcPr marL="27000" marR="6470" marT="36000" marB="36000"/>
                </a:tc>
                <a:extLst>
                  <a:ext uri="{0D108BD9-81ED-4DB2-BD59-A6C34878D82A}">
                    <a16:rowId xmlns:a16="http://schemas.microsoft.com/office/drawing/2014/main" val="1888744056"/>
                  </a:ext>
                </a:extLst>
              </a:tr>
              <a:tr h="580539">
                <a:tc>
                  <a:txBody>
                    <a:bodyPr/>
                    <a:lstStyle/>
                    <a:p>
                      <a:pPr marL="347663" indent="-171450" algn="l" fontAlgn="t">
                        <a:spcAft>
                          <a:spcPts val="300"/>
                        </a:spcAft>
                        <a:buFont typeface="Wingdings" panose="05000000000000000000" pitchFamily="2" charset="2"/>
                        <a:buChar char="§"/>
                      </a:pPr>
                      <a:r>
                        <a:rPr lang="zh-CN" altLang="en-US" sz="900" b="0" i="0" u="none" strike="noStrike">
                          <a:solidFill>
                            <a:schemeClr val="tx1"/>
                          </a:solidFill>
                          <a:effectLst/>
                          <a:latin typeface="+mn-lt"/>
                        </a:rPr>
                        <a:t>通过给予人们自由和信任来鼓励承诺
创造一个有利的环境，提供员工机会和资源，或者员工需要的机会和资源
设定明确的交付期望，提供背景信息和反馈
授权清晰可见，例如：为问责制，决策，授权，成功，而设定界限和期望
经理支持和辅导员工发展，员工提出并参与发展活动</a:t>
                      </a:r>
                      <a:endParaRPr lang="en-US" sz="900" b="1" i="0" u="none" strike="noStrike" kern="1200">
                        <a:solidFill>
                          <a:schemeClr val="tx1"/>
                        </a:solidFill>
                        <a:effectLst/>
                        <a:latin typeface="+mn-lt"/>
                        <a:ea typeface="+mn-ea"/>
                        <a:cs typeface="+mn-cs"/>
                      </a:endParaRPr>
                    </a:p>
                  </a:txBody>
                  <a:tcPr marL="27000" marR="6470" marT="36000" marB="36000" anchor="ctr"/>
                </a:tc>
                <a:extLst>
                  <a:ext uri="{0D108BD9-81ED-4DB2-BD59-A6C34878D82A}">
                    <a16:rowId xmlns:a16="http://schemas.microsoft.com/office/drawing/2014/main" val="2456432462"/>
                  </a:ext>
                </a:extLst>
              </a:tr>
            </a:tbl>
          </a:graphicData>
        </a:graphic>
      </p:graphicFrame>
      <p:sp>
        <p:nvSpPr>
          <p:cNvPr id="10" name="Title 9">
            <a:extLst>
              <a:ext uri="{FF2B5EF4-FFF2-40B4-BE49-F238E27FC236}">
                <a16:creationId xmlns:a16="http://schemas.microsoft.com/office/drawing/2014/main" id="{F80701F4-ECE4-41BF-9133-F4C596DFFE31}"/>
              </a:ext>
            </a:extLst>
          </p:cNvPr>
          <p:cNvSpPr>
            <a:spLocks noGrp="1"/>
          </p:cNvSpPr>
          <p:nvPr>
            <p:ph type="title"/>
          </p:nvPr>
        </p:nvSpPr>
        <p:spPr/>
        <p:txBody>
          <a:bodyPr/>
          <a:lstStyle/>
          <a:p>
            <a:r>
              <a:rPr lang="en-US">
                <a:latin typeface="Arial"/>
              </a:rPr>
              <a:t>Success Statement Descriptors - Chinese </a:t>
            </a:r>
            <a:br>
              <a:rPr lang="en-US">
                <a:latin typeface="Arial"/>
              </a:rPr>
            </a:br>
            <a:endParaRPr lang="en-US"/>
          </a:p>
        </p:txBody>
      </p:sp>
      <p:sp>
        <p:nvSpPr>
          <p:cNvPr id="11" name="Footer Placeholder 10">
            <a:extLst>
              <a:ext uri="{FF2B5EF4-FFF2-40B4-BE49-F238E27FC236}">
                <a16:creationId xmlns:a16="http://schemas.microsoft.com/office/drawing/2014/main" id="{F83EF6DB-7C9A-4605-8B4C-5E3501D207C0}"/>
              </a:ext>
            </a:extLst>
          </p:cNvPr>
          <p:cNvSpPr>
            <a:spLocks noGrp="1"/>
          </p:cNvSpPr>
          <p:nvPr>
            <p:ph type="ftr" sz="quarter" idx="11"/>
          </p:nvPr>
        </p:nvSpPr>
        <p:spPr/>
        <p:txBody>
          <a:bodyPr/>
          <a:lstStyle/>
          <a:p>
            <a:r>
              <a:rPr lang="en-US"/>
              <a:t>Oerlikon Success Statements - Descriptors</a:t>
            </a:r>
          </a:p>
        </p:txBody>
      </p:sp>
      <p:sp>
        <p:nvSpPr>
          <p:cNvPr id="12" name="Slide Number Placeholder 11">
            <a:extLst>
              <a:ext uri="{FF2B5EF4-FFF2-40B4-BE49-F238E27FC236}">
                <a16:creationId xmlns:a16="http://schemas.microsoft.com/office/drawing/2014/main" id="{1D22CB43-55FB-4430-89A9-F5098CEA975A}"/>
              </a:ext>
            </a:extLst>
          </p:cNvPr>
          <p:cNvSpPr>
            <a:spLocks noGrp="1"/>
          </p:cNvSpPr>
          <p:nvPr>
            <p:ph type="sldNum" sz="quarter" idx="12"/>
          </p:nvPr>
        </p:nvSpPr>
        <p:spPr/>
        <p:txBody>
          <a:bodyPr/>
          <a:lstStyle/>
          <a:p>
            <a:r>
              <a:rPr lang="en-US"/>
              <a:t>Page </a:t>
            </a:r>
            <a:fld id="{D126E9C2-5A98-4FED-83CF-BD978A28F274}" type="slidenum">
              <a:rPr lang="en-US" smtClean="0"/>
              <a:pPr/>
              <a:t>4</a:t>
            </a:fld>
            <a:endParaRPr lang="en-US"/>
          </a:p>
        </p:txBody>
      </p:sp>
    </p:spTree>
    <p:extLst>
      <p:ext uri="{BB962C8B-B14F-4D97-AF65-F5344CB8AC3E}">
        <p14:creationId xmlns:p14="http://schemas.microsoft.com/office/powerpoint/2010/main" val="6471357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1113682068"/>
              </p:ext>
            </p:extLst>
          </p:nvPr>
        </p:nvGraphicFramePr>
        <p:xfrm>
          <a:off x="363123" y="879475"/>
          <a:ext cx="8422101" cy="1251440"/>
        </p:xfrm>
        <a:graphic>
          <a:graphicData uri="http://schemas.openxmlformats.org/drawingml/2006/table">
            <a:tbl>
              <a:tblPr firstRow="1" bandRow="1">
                <a:tableStyleId>{5C22544A-7EE6-4342-B048-85BDC9FD1C3A}</a:tableStyleId>
              </a:tblPr>
              <a:tblGrid>
                <a:gridCol w="8422101">
                  <a:extLst>
                    <a:ext uri="{9D8B030D-6E8A-4147-A177-3AD203B41FA5}">
                      <a16:colId xmlns:a16="http://schemas.microsoft.com/office/drawing/2014/main" val="1412822626"/>
                    </a:ext>
                  </a:extLst>
                </a:gridCol>
              </a:tblGrid>
              <a:tr h="175408">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zh-CN" altLang="de-DE" sz="1100" b="1" kern="100">
                          <a:solidFill>
                            <a:schemeClr val="tx1"/>
                          </a:solidFill>
                          <a:latin typeface="DengXian" panose="02010600030101010101" pitchFamily="2" charset="-122"/>
                          <a:ea typeface="SimSun" panose="02010600030101010101" pitchFamily="2" charset="-122"/>
                          <a:cs typeface="Arial" panose="020B0604020202020204" pitchFamily="34" charset="0"/>
                        </a:rPr>
                        <a:t>当机立断，贯彻始终</a:t>
                      </a:r>
                      <a:endParaRPr lang="de-CH" sz="1100" b="1" kern="100">
                        <a:solidFill>
                          <a:schemeClr val="tx1"/>
                        </a:solidFill>
                        <a:latin typeface="DengXian" panose="02010600030101010101" pitchFamily="2" charset="-122"/>
                        <a:ea typeface="SimSun" panose="02010600030101010101" pitchFamily="2" charset="-122"/>
                        <a:cs typeface="Arial" panose="020B0604020202020204" pitchFamily="34" charset="0"/>
                      </a:endParaRPr>
                    </a:p>
                  </a:txBody>
                  <a:tcPr marL="27000" marR="6470" marT="36000" marB="36000" anchor="ctr"/>
                </a:tc>
                <a:extLst>
                  <a:ext uri="{0D108BD9-81ED-4DB2-BD59-A6C34878D82A}">
                    <a16:rowId xmlns:a16="http://schemas.microsoft.com/office/drawing/2014/main" val="1888744056"/>
                  </a:ext>
                </a:extLst>
              </a:tr>
              <a:tr h="724779">
                <a:tc>
                  <a:txBody>
                    <a:bodyPr/>
                    <a:lstStyle/>
                    <a:p>
                      <a:pPr marL="347663" indent="-171450" algn="l" fontAlgn="t">
                        <a:spcBef>
                          <a:spcPts val="200"/>
                        </a:spcBef>
                        <a:spcAft>
                          <a:spcPts val="300"/>
                        </a:spcAft>
                        <a:buFont typeface="Wingdings" panose="05000000000000000000" pitchFamily="2" charset="2"/>
                        <a:buChar char="§"/>
                      </a:pPr>
                      <a:r>
                        <a:rPr lang="zh-CN" altLang="en-US" sz="900" b="0" i="0" u="none" strike="noStrike">
                          <a:solidFill>
                            <a:schemeClr val="tx1"/>
                          </a:solidFill>
                          <a:effectLst/>
                          <a:latin typeface="+mn-lt"/>
                        </a:rPr>
                        <a:t>根据数据解读（定量输入）和团队经验（定性输入），提供解决方案，迅速做出决策，并定期评估风险
了解并传达公司整体蓝图，包括获取成功的机会，责任和规则
鼓励并促进及时和建设性的反馈。从反馈中反思，从错误中学习，并不断提高决策能力
专注、清晰地沟通。团队坦诚讨论，做出团队决策
持续回顾和坚持既定的目标，主动提出潜在变化</a:t>
                      </a:r>
                      <a:endParaRPr lang="en-US" sz="900" b="0" i="0" u="none" strike="noStrike">
                        <a:solidFill>
                          <a:schemeClr val="tx1"/>
                        </a:solidFill>
                        <a:effectLst/>
                        <a:latin typeface="+mn-lt"/>
                      </a:endParaRPr>
                    </a:p>
                  </a:txBody>
                  <a:tcPr marL="27000" marR="6470" marT="36000" marB="36000" anchor="ctr"/>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1940716834"/>
              </p:ext>
            </p:extLst>
          </p:nvPr>
        </p:nvGraphicFramePr>
        <p:xfrm>
          <a:off x="364195" y="3584485"/>
          <a:ext cx="8426450" cy="1251440"/>
        </p:xfrm>
        <a:graphic>
          <a:graphicData uri="http://schemas.openxmlformats.org/drawingml/2006/table">
            <a:tbl>
              <a:tblPr firstRow="1" bandRow="1">
                <a:tableStyleId>{5C22544A-7EE6-4342-B048-85BDC9FD1C3A}</a:tableStyleId>
              </a:tblPr>
              <a:tblGrid>
                <a:gridCol w="8426450">
                  <a:extLst>
                    <a:ext uri="{9D8B030D-6E8A-4147-A177-3AD203B41FA5}">
                      <a16:colId xmlns:a16="http://schemas.microsoft.com/office/drawing/2014/main" val="1412822626"/>
                    </a:ext>
                  </a:extLst>
                </a:gridCol>
              </a:tblGrid>
              <a:tr h="143287">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zh-CN" altLang="de-DE" sz="1100" b="1" kern="100">
                          <a:solidFill>
                            <a:schemeClr val="tx1"/>
                          </a:solidFill>
                          <a:latin typeface="DengXian" panose="02010600030101010101" pitchFamily="2" charset="-122"/>
                          <a:ea typeface="SimSun" panose="02010600030101010101" pitchFamily="2" charset="-122"/>
                          <a:cs typeface="Arial" panose="020B0604020202020204" pitchFamily="34" charset="0"/>
                        </a:rPr>
                        <a:t>满怀激情，锐意进取</a:t>
                      </a:r>
                      <a:endParaRPr lang="de-CH" sz="1100" b="1" kern="100">
                        <a:solidFill>
                          <a:schemeClr val="tx1"/>
                        </a:solidFill>
                        <a:latin typeface="DengXian" panose="02010600030101010101" pitchFamily="2" charset="-122"/>
                        <a:ea typeface="SimSun" panose="02010600030101010101" pitchFamily="2" charset="-122"/>
                        <a:cs typeface="Arial" panose="020B0604020202020204" pitchFamily="34" charset="0"/>
                      </a:endParaRPr>
                    </a:p>
                  </a:txBody>
                  <a:tcPr marL="27000" marR="6470" marT="36000" marB="36000"/>
                </a:tc>
                <a:extLst>
                  <a:ext uri="{0D108BD9-81ED-4DB2-BD59-A6C34878D82A}">
                    <a16:rowId xmlns:a16="http://schemas.microsoft.com/office/drawing/2014/main" val="1888744056"/>
                  </a:ext>
                </a:extLst>
              </a:tr>
              <a:tr h="609843">
                <a:tc>
                  <a:txBody>
                    <a:bodyPr/>
                    <a:lstStyle/>
                    <a:p>
                      <a:pPr marL="347663" indent="-171450" algn="l" fontAlgn="t">
                        <a:spcBef>
                          <a:spcPts val="200"/>
                        </a:spcBef>
                        <a:spcAft>
                          <a:spcPts val="300"/>
                        </a:spcAft>
                        <a:buFont typeface="Wingdings" panose="05000000000000000000" pitchFamily="2" charset="2"/>
                        <a:buChar char="§"/>
                      </a:pPr>
                      <a:r>
                        <a:rPr lang="zh-CN" altLang="en-US" sz="900" b="0" i="0" u="none" strike="noStrike">
                          <a:solidFill>
                            <a:schemeClr val="tx1"/>
                          </a:solidFill>
                          <a:effectLst/>
                          <a:latin typeface="+mn-lt"/>
                        </a:rPr>
                        <a:t>制定强大而鼓舞人心的成功愿景，并分解成个人贡献。
展现动力，专注，迈向成功之路
同理共鸣，理解个人对成功的看法
积极主动，展示和实施高标准，并始终如一地作为榜样
通过认可个人贡献，表达赞赏，庆祝成功，支持学习型文化来激励成功行为，从错误中吸取教训并建立知识库</a:t>
                      </a:r>
                      <a:endParaRPr lang="en-US" sz="900" b="0" i="0" u="none" strike="noStrike">
                        <a:solidFill>
                          <a:schemeClr val="tx1"/>
                        </a:solidFill>
                        <a:effectLst/>
                        <a:latin typeface="+mn-lt"/>
                      </a:endParaRPr>
                    </a:p>
                  </a:txBody>
                  <a:tcPr marL="27000" marR="6470" marT="36000" marB="36000" anchor="ctr"/>
                </a:tc>
                <a:extLst>
                  <a:ext uri="{0D108BD9-81ED-4DB2-BD59-A6C34878D82A}">
                    <a16:rowId xmlns:a16="http://schemas.microsoft.com/office/drawing/2014/main" val="2456432462"/>
                  </a:ext>
                </a:extLst>
              </a:tr>
            </a:tbl>
          </a:graphicData>
        </a:graphic>
      </p:graphicFrame>
      <p:graphicFrame>
        <p:nvGraphicFramePr>
          <p:cNvPr id="6" name="Tabelle 8">
            <a:extLst>
              <a:ext uri="{FF2B5EF4-FFF2-40B4-BE49-F238E27FC236}">
                <a16:creationId xmlns:a16="http://schemas.microsoft.com/office/drawing/2014/main" id="{DBFCD896-21E8-478B-ADF4-59637AA45490}"/>
              </a:ext>
            </a:extLst>
          </p:cNvPr>
          <p:cNvGraphicFramePr>
            <a:graphicFrameLocks noGrp="1"/>
          </p:cNvGraphicFramePr>
          <p:nvPr>
            <p:extLst>
              <p:ext uri="{D42A27DB-BD31-4B8C-83A1-F6EECF244321}">
                <p14:modId xmlns:p14="http://schemas.microsoft.com/office/powerpoint/2010/main" val="3356841177"/>
              </p:ext>
            </p:extLst>
          </p:nvPr>
        </p:nvGraphicFramePr>
        <p:xfrm>
          <a:off x="364195" y="2233368"/>
          <a:ext cx="8426449" cy="1251440"/>
        </p:xfrm>
        <a:graphic>
          <a:graphicData uri="http://schemas.openxmlformats.org/drawingml/2006/table">
            <a:tbl>
              <a:tblPr firstRow="1" bandRow="1">
                <a:tableStyleId>{5C22544A-7EE6-4342-B048-85BDC9FD1C3A}</a:tableStyleId>
              </a:tblPr>
              <a:tblGrid>
                <a:gridCol w="8426449">
                  <a:extLst>
                    <a:ext uri="{9D8B030D-6E8A-4147-A177-3AD203B41FA5}">
                      <a16:colId xmlns:a16="http://schemas.microsoft.com/office/drawing/2014/main" val="1412822626"/>
                    </a:ext>
                  </a:extLst>
                </a:gridCol>
              </a:tblGrid>
              <a:tr h="137658">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zh-CN" altLang="de-DE" sz="1100" b="1" kern="100">
                          <a:solidFill>
                            <a:schemeClr val="tx1"/>
                          </a:solidFill>
                          <a:latin typeface="DengXian" panose="02010600030101010101" pitchFamily="2" charset="-122"/>
                          <a:ea typeface="SimSun" panose="02010600030101010101" pitchFamily="2" charset="-122"/>
                          <a:cs typeface="Arial" panose="020B0604020202020204" pitchFamily="34" charset="0"/>
                        </a:rPr>
                        <a:t>尽忠职守，利益攸关</a:t>
                      </a:r>
                      <a:endParaRPr lang="de-CH" sz="1100" b="1" kern="100">
                        <a:solidFill>
                          <a:schemeClr val="tx1"/>
                        </a:solidFill>
                        <a:latin typeface="DengXian" panose="02010600030101010101" pitchFamily="2" charset="-122"/>
                        <a:ea typeface="SimSun" panose="02010600030101010101" pitchFamily="2" charset="-122"/>
                        <a:cs typeface="Arial" panose="020B0604020202020204" pitchFamily="34" charset="0"/>
                      </a:endParaRPr>
                    </a:p>
                  </a:txBody>
                  <a:tcPr marL="27000" marR="6470" marT="36000" marB="36000" anchor="ctr"/>
                </a:tc>
                <a:extLst>
                  <a:ext uri="{0D108BD9-81ED-4DB2-BD59-A6C34878D82A}">
                    <a16:rowId xmlns:a16="http://schemas.microsoft.com/office/drawing/2014/main" val="1888744056"/>
                  </a:ext>
                </a:extLst>
              </a:tr>
              <a:tr h="609145">
                <a:tc>
                  <a:txBody>
                    <a:bodyPr/>
                    <a:lstStyle/>
                    <a:p>
                      <a:pPr marL="347663" indent="-171450" algn="l" fontAlgn="t">
                        <a:spcBef>
                          <a:spcPts val="200"/>
                        </a:spcBef>
                        <a:spcAft>
                          <a:spcPts val="300"/>
                        </a:spcAft>
                        <a:buFont typeface="Wingdings" panose="05000000000000000000" pitchFamily="2" charset="2"/>
                        <a:buChar char="§"/>
                      </a:pPr>
                      <a:r>
                        <a:rPr lang="zh-CN" altLang="en-US" sz="900" b="0" i="0" u="none" strike="noStrike" kern="1200">
                          <a:solidFill>
                            <a:schemeClr val="tx1"/>
                          </a:solidFill>
                          <a:effectLst/>
                          <a:latin typeface="+mn-lt"/>
                          <a:ea typeface="+mn-ea"/>
                          <a:cs typeface="+mn-cs"/>
                        </a:rPr>
                        <a:t>与利益相关方积极互动
对利益相关方坦诚友好、平易近人
认可他人贡献并表达感谢
公平合理，同理共鸣并考虑周全
言出必行，言行一致</a:t>
                      </a:r>
                      <a:endParaRPr lang="en-US" sz="900" b="0" i="0" u="none" strike="noStrike" kern="1200">
                        <a:solidFill>
                          <a:schemeClr val="tx1"/>
                        </a:solidFill>
                        <a:effectLst/>
                        <a:latin typeface="+mn-lt"/>
                        <a:ea typeface="+mn-ea"/>
                        <a:cs typeface="+mn-cs"/>
                      </a:endParaRPr>
                    </a:p>
                  </a:txBody>
                  <a:tcPr marL="27000" marR="6470" marT="36000" marB="36000" anchor="ctr"/>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3637F367-1E60-4FB0-901F-4C46CF4F58B7}"/>
              </a:ext>
            </a:extLst>
          </p:cNvPr>
          <p:cNvSpPr>
            <a:spLocks noGrp="1"/>
          </p:cNvSpPr>
          <p:nvPr>
            <p:ph type="title"/>
          </p:nvPr>
        </p:nvSpPr>
        <p:spPr/>
        <p:txBody>
          <a:bodyPr/>
          <a:lstStyle/>
          <a:p>
            <a:r>
              <a:rPr lang="en-US">
                <a:latin typeface="Arial"/>
              </a:rPr>
              <a:t>Success Statement Descriptors - Chinese </a:t>
            </a:r>
            <a:br>
              <a:rPr lang="en-US">
                <a:latin typeface="Arial"/>
              </a:rPr>
            </a:br>
            <a:endParaRPr lang="en-US"/>
          </a:p>
        </p:txBody>
      </p:sp>
      <p:sp>
        <p:nvSpPr>
          <p:cNvPr id="3" name="Footer Placeholder 2">
            <a:extLst>
              <a:ext uri="{FF2B5EF4-FFF2-40B4-BE49-F238E27FC236}">
                <a16:creationId xmlns:a16="http://schemas.microsoft.com/office/drawing/2014/main" id="{57E55EF5-78F1-4DFB-B274-8F4DBEC2D6C9}"/>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CF251255-4F7B-4468-9E14-00CE8EA0295A}"/>
              </a:ext>
            </a:extLst>
          </p:cNvPr>
          <p:cNvSpPr>
            <a:spLocks noGrp="1"/>
          </p:cNvSpPr>
          <p:nvPr>
            <p:ph type="sldNum" sz="quarter" idx="12"/>
          </p:nvPr>
        </p:nvSpPr>
        <p:spPr/>
        <p:txBody>
          <a:bodyPr/>
          <a:lstStyle/>
          <a:p>
            <a:r>
              <a:rPr lang="en-US"/>
              <a:t>Page </a:t>
            </a:r>
            <a:fld id="{D126E9C2-5A98-4FED-83CF-BD978A28F274}" type="slidenum">
              <a:rPr lang="en-US" smtClean="0"/>
              <a:pPr/>
              <a:t>5</a:t>
            </a:fld>
            <a:endParaRPr lang="en-US"/>
          </a:p>
        </p:txBody>
      </p:sp>
    </p:spTree>
    <p:extLst>
      <p:ext uri="{BB962C8B-B14F-4D97-AF65-F5344CB8AC3E}">
        <p14:creationId xmlns:p14="http://schemas.microsoft.com/office/powerpoint/2010/main" val="16236915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2460388675"/>
              </p:ext>
            </p:extLst>
          </p:nvPr>
        </p:nvGraphicFramePr>
        <p:xfrm>
          <a:off x="358775" y="879475"/>
          <a:ext cx="8426450" cy="1248900"/>
        </p:xfrm>
        <a:graphic>
          <a:graphicData uri="http://schemas.openxmlformats.org/drawingml/2006/table">
            <a:tbl>
              <a:tblPr firstRow="1" bandRow="1">
                <a:tableStyleId>{5C22544A-7EE6-4342-B048-85BDC9FD1C3A}</a:tableStyleId>
              </a:tblPr>
              <a:tblGrid>
                <a:gridCol w="8426450">
                  <a:extLst>
                    <a:ext uri="{9D8B030D-6E8A-4147-A177-3AD203B41FA5}">
                      <a16:colId xmlns:a16="http://schemas.microsoft.com/office/drawing/2014/main" val="1412822626"/>
                    </a:ext>
                  </a:extLst>
                </a:gridCol>
              </a:tblGrid>
              <a:tr h="156721">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fr-CH" sz="1100" b="1">
                          <a:solidFill>
                            <a:schemeClr val="tx1"/>
                          </a:solidFill>
                          <a:effectLst/>
                          <a:ea typeface="SimSun" panose="02010600030101010101" pitchFamily="2" charset="-122"/>
                          <a:cs typeface="Times New Roman" panose="02020603050405020304" pitchFamily="18" charset="0"/>
                        </a:rPr>
                        <a:t>Faites preuve de curiosité</a:t>
                      </a:r>
                      <a:endParaRPr lang="en-US" sz="1400" b="1">
                        <a:solidFill>
                          <a:schemeClr val="tx1"/>
                        </a:solidFill>
                      </a:endParaRPr>
                    </a:p>
                  </a:txBody>
                  <a:tcPr marL="27000" marR="6470" marT="36000" marB="36000"/>
                </a:tc>
                <a:extLst>
                  <a:ext uri="{0D108BD9-81ED-4DB2-BD59-A6C34878D82A}">
                    <a16:rowId xmlns:a16="http://schemas.microsoft.com/office/drawing/2014/main" val="1888744056"/>
                  </a:ext>
                </a:extLst>
              </a:tr>
              <a:tr h="688198">
                <a:tc>
                  <a:txBody>
                    <a:bodyPr/>
                    <a:lstStyle/>
                    <a:p>
                      <a:pPr marL="347663" indent="-171450" algn="l" fontAlgn="t">
                        <a:spcAft>
                          <a:spcPts val="300"/>
                        </a:spcAft>
                        <a:buFont typeface="Wingdings" panose="05000000000000000000" pitchFamily="2" charset="2"/>
                        <a:buChar char="§"/>
                      </a:pPr>
                      <a:r>
                        <a:rPr lang="fr-FR" sz="900" b="0" i="0" u="none" strike="noStrike">
                          <a:solidFill>
                            <a:schemeClr val="tx1"/>
                          </a:solidFill>
                          <a:effectLst/>
                          <a:latin typeface="+mn-lt"/>
                        </a:rPr>
                        <a:t>Remet continuellement en question le statu quo. N’a pas peur de poser des questions pour clarifier ou comprendre, même au-delà de son domaine de responsabilité
Crée un environnement ouvert et inclusif qui favorise le questionnement sans jugement, la curiosité pour les perspectives des autres et l’étirement de notre imagination pour ce qui est possible
Suscite l’intérêt et célèbre les innovations, en pensant en dehors de la boîte Oerlikon, les défis et les discussions au-delà des frontières et des sujets
Trouve des occasions de ramasser des tâches et de commencer à expérimenter</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7" name="Tabelle 8">
            <a:extLst>
              <a:ext uri="{FF2B5EF4-FFF2-40B4-BE49-F238E27FC236}">
                <a16:creationId xmlns:a16="http://schemas.microsoft.com/office/drawing/2014/main" id="{89F84BFE-C652-489C-B9CE-8C2BAEF4470B}"/>
              </a:ext>
            </a:extLst>
          </p:cNvPr>
          <p:cNvGraphicFramePr>
            <a:graphicFrameLocks noGrp="1"/>
          </p:cNvGraphicFramePr>
          <p:nvPr>
            <p:extLst>
              <p:ext uri="{D42A27DB-BD31-4B8C-83A1-F6EECF244321}">
                <p14:modId xmlns:p14="http://schemas.microsoft.com/office/powerpoint/2010/main" val="163452355"/>
              </p:ext>
            </p:extLst>
          </p:nvPr>
        </p:nvGraphicFramePr>
        <p:xfrm>
          <a:off x="352945" y="2198820"/>
          <a:ext cx="8426449" cy="1149840"/>
        </p:xfrm>
        <a:graphic>
          <a:graphicData uri="http://schemas.openxmlformats.org/drawingml/2006/table">
            <a:tbl>
              <a:tblPr firstRow="1" bandRow="1">
                <a:tableStyleId>{5C22544A-7EE6-4342-B048-85BDC9FD1C3A}</a:tableStyleId>
              </a:tblPr>
              <a:tblGrid>
                <a:gridCol w="8426449">
                  <a:extLst>
                    <a:ext uri="{9D8B030D-6E8A-4147-A177-3AD203B41FA5}">
                      <a16:colId xmlns:a16="http://schemas.microsoft.com/office/drawing/2014/main" val="1412822626"/>
                    </a:ext>
                  </a:extLst>
                </a:gridCol>
              </a:tblGrid>
              <a:tr h="16649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fr-CH" sz="1100" b="1">
                          <a:solidFill>
                            <a:schemeClr val="tx1"/>
                          </a:solidFill>
                          <a:effectLst/>
                          <a:ea typeface="SimSun" panose="02010600030101010101" pitchFamily="2" charset="-122"/>
                          <a:cs typeface="Times New Roman" panose="02020603050405020304" pitchFamily="18" charset="0"/>
                        </a:rPr>
                        <a:t>Adoptez l’esprit d’équipe Oerlikon pour créer de la valeur pour nos clients</a:t>
                      </a:r>
                      <a:endParaRPr lang="de-CH" sz="1100">
                        <a:solidFill>
                          <a:schemeClr val="tx1"/>
                        </a:solidFill>
                        <a:effectLs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875150">
                <a:tc>
                  <a:txBody>
                    <a:bodyPr/>
                    <a:lstStyle/>
                    <a:p>
                      <a:pPr marL="347663" indent="-171450" algn="l" fontAlgn="t">
                        <a:spcAft>
                          <a:spcPts val="300"/>
                        </a:spcAft>
                        <a:buFont typeface="Wingdings" panose="05000000000000000000" pitchFamily="2" charset="2"/>
                        <a:buChar char="§"/>
                      </a:pPr>
                      <a:r>
                        <a:rPr lang="en-US" sz="900" b="0" i="0" u="none" strike="noStrike">
                          <a:solidFill>
                            <a:schemeClr val="tx1"/>
                          </a:solidFill>
                          <a:effectLst/>
                          <a:latin typeface="+mn-lt"/>
                        </a:rPr>
                        <a:t>D</a:t>
                      </a:r>
                      <a:r>
                        <a:rPr lang="fr-FR" sz="900" b="0" i="0" u="none" strike="noStrike">
                          <a:solidFill>
                            <a:schemeClr val="tx1"/>
                          </a:solidFill>
                          <a:effectLst/>
                          <a:latin typeface="+mn-lt"/>
                        </a:rPr>
                        <a:t>es équipes confiantes et animées pour briser les silos, intégrer d’autres équipes et améliorer la collaboration
Développe et stimule les opportunités de marché dans le but de développer concrètement les affaires
Reste conscient de l’évolution des besoins des clients, s’adapte rapidement à des situations inconnues ou incertaines et les prend en compte dans les actions
Piloter un cadre pour assumer des responsabilités dans l’équipe. Développer l’équipe pour maintenir et faire progresser les compétences
Valorise les différences individuelles au sein de l’équipe et libère le potentiel de l’équipe en soutenant et en appréciant les contributions individuelles</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2005053012"/>
              </p:ext>
            </p:extLst>
          </p:nvPr>
        </p:nvGraphicFramePr>
        <p:xfrm>
          <a:off x="352945" y="3419106"/>
          <a:ext cx="8426451" cy="1287000"/>
        </p:xfrm>
        <a:graphic>
          <a:graphicData uri="http://schemas.openxmlformats.org/drawingml/2006/table">
            <a:tbl>
              <a:tblPr firstRow="1" bandRow="1">
                <a:tableStyleId>{5C22544A-7EE6-4342-B048-85BDC9FD1C3A}</a:tableStyleId>
              </a:tblPr>
              <a:tblGrid>
                <a:gridCol w="8426451">
                  <a:extLst>
                    <a:ext uri="{9D8B030D-6E8A-4147-A177-3AD203B41FA5}">
                      <a16:colId xmlns:a16="http://schemas.microsoft.com/office/drawing/2014/main" val="1412822626"/>
                    </a:ext>
                  </a:extLst>
                </a:gridCol>
              </a:tblGrid>
              <a:tr h="16649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fr-CH" sz="1100" b="1">
                          <a:solidFill>
                            <a:schemeClr val="tx1"/>
                          </a:solidFill>
                          <a:effectLst/>
                          <a:ea typeface="SimSun" panose="02010600030101010101" pitchFamily="2" charset="-122"/>
                          <a:cs typeface="Times New Roman" panose="02020603050405020304" pitchFamily="18" charset="0"/>
                        </a:rPr>
                        <a:t>Soyez fier de vos tâches, croyez en vous et respectez les délais</a:t>
                      </a:r>
                      <a:endParaRPr lang="de-CH" sz="1100">
                        <a:solidFill>
                          <a:schemeClr val="tx1"/>
                        </a:solidFill>
                        <a:effectLs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943730">
                <a:tc>
                  <a:txBody>
                    <a:bodyPr/>
                    <a:lstStyle/>
                    <a:p>
                      <a:pPr marL="347663" indent="-171450" algn="l" fontAlgn="t">
                        <a:spcAft>
                          <a:spcPts val="300"/>
                        </a:spcAft>
                        <a:buFont typeface="Wingdings" panose="05000000000000000000" pitchFamily="2" charset="2"/>
                        <a:buChar char="§"/>
                      </a:pPr>
                      <a:r>
                        <a:rPr lang="fr-FR" sz="900" b="0" i="0" u="none" strike="noStrike">
                          <a:solidFill>
                            <a:schemeClr val="tx1"/>
                          </a:solidFill>
                          <a:effectLst/>
                          <a:latin typeface="+mn-lt"/>
                        </a:rPr>
                        <a:t>Encourage l’engagement en donnant aux gens la liberté et la confiance
Crée un environnement propice pour que les employés offrent / demandent des opportunités et des ressources
Établit des attentes claires en matière de prestation, fournit des renseignements </a:t>
                      </a:r>
                      <a:r>
                        <a:rPr lang="fr-FR" sz="900" b="0" i="0" u="none" strike="noStrike" err="1">
                          <a:solidFill>
                            <a:schemeClr val="tx1"/>
                          </a:solidFill>
                          <a:effectLst/>
                          <a:latin typeface="+mn-lt"/>
                        </a:rPr>
                        <a:t>espasés</a:t>
                      </a:r>
                      <a:r>
                        <a:rPr lang="fr-FR" sz="900" b="0" i="0" u="none" strike="noStrike">
                          <a:solidFill>
                            <a:schemeClr val="tx1"/>
                          </a:solidFill>
                          <a:effectLst/>
                          <a:latin typeface="+mn-lt"/>
                        </a:rPr>
                        <a:t> sur les renseignements essais sur les renseignement
Rend l’autonomisation claire et visible, par exemple, fixe des limites et des attentes en matière de responsabilisation, de prise de décision, de délégation et de réussite
Les gestionnaires soutiennent et encadrent le perfectionnement des employés et les employés demandent et poursuivent des activités de perfectionnement</a:t>
                      </a:r>
                      <a:endParaRPr lang="en-US" sz="900" b="1"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72D6160A-2156-4F2B-BF53-8E6EA9D182DF}"/>
              </a:ext>
            </a:extLst>
          </p:cNvPr>
          <p:cNvSpPr>
            <a:spLocks noGrp="1"/>
          </p:cNvSpPr>
          <p:nvPr>
            <p:ph type="title"/>
          </p:nvPr>
        </p:nvSpPr>
        <p:spPr/>
        <p:txBody>
          <a:bodyPr/>
          <a:lstStyle/>
          <a:p>
            <a:r>
              <a:rPr lang="en-US">
                <a:solidFill>
                  <a:prstClr val="black"/>
                </a:solidFill>
                <a:latin typeface="Arial"/>
              </a:rPr>
              <a:t>Success Statement Descriptors - French</a:t>
            </a:r>
            <a:br>
              <a:rPr lang="en-US">
                <a:solidFill>
                  <a:prstClr val="black"/>
                </a:solidFill>
                <a:latin typeface="Arial"/>
              </a:rPr>
            </a:br>
            <a:endParaRPr lang="en-US"/>
          </a:p>
        </p:txBody>
      </p:sp>
      <p:sp>
        <p:nvSpPr>
          <p:cNvPr id="4" name="Footer Placeholder 3">
            <a:extLst>
              <a:ext uri="{FF2B5EF4-FFF2-40B4-BE49-F238E27FC236}">
                <a16:creationId xmlns:a16="http://schemas.microsoft.com/office/drawing/2014/main" id="{817CBBC7-ED10-4B31-B76C-5A65D780241A}"/>
              </a:ext>
            </a:extLst>
          </p:cNvPr>
          <p:cNvSpPr>
            <a:spLocks noGrp="1"/>
          </p:cNvSpPr>
          <p:nvPr>
            <p:ph type="ftr" sz="quarter" idx="11"/>
          </p:nvPr>
        </p:nvSpPr>
        <p:spPr/>
        <p:txBody>
          <a:bodyPr/>
          <a:lstStyle/>
          <a:p>
            <a:r>
              <a:rPr lang="en-US"/>
              <a:t>Oerlikon Success Statements - Descriptors</a:t>
            </a:r>
          </a:p>
        </p:txBody>
      </p:sp>
      <p:sp>
        <p:nvSpPr>
          <p:cNvPr id="10" name="Slide Number Placeholder 9">
            <a:extLst>
              <a:ext uri="{FF2B5EF4-FFF2-40B4-BE49-F238E27FC236}">
                <a16:creationId xmlns:a16="http://schemas.microsoft.com/office/drawing/2014/main" id="{5BBEF109-D820-445D-A573-6B8B44308DBE}"/>
              </a:ext>
            </a:extLst>
          </p:cNvPr>
          <p:cNvSpPr>
            <a:spLocks noGrp="1"/>
          </p:cNvSpPr>
          <p:nvPr>
            <p:ph type="sldNum" sz="quarter" idx="12"/>
          </p:nvPr>
        </p:nvSpPr>
        <p:spPr/>
        <p:txBody>
          <a:bodyPr/>
          <a:lstStyle/>
          <a:p>
            <a:r>
              <a:rPr lang="en-US"/>
              <a:t>Page </a:t>
            </a:r>
            <a:fld id="{D126E9C2-5A98-4FED-83CF-BD978A28F274}" type="slidenum">
              <a:rPr lang="en-US" smtClean="0"/>
              <a:pPr/>
              <a:t>6</a:t>
            </a:fld>
            <a:endParaRPr lang="en-US"/>
          </a:p>
        </p:txBody>
      </p:sp>
    </p:spTree>
    <p:extLst>
      <p:ext uri="{BB962C8B-B14F-4D97-AF65-F5344CB8AC3E}">
        <p14:creationId xmlns:p14="http://schemas.microsoft.com/office/powerpoint/2010/main" val="6556384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92868939"/>
              </p:ext>
            </p:extLst>
          </p:nvPr>
        </p:nvGraphicFramePr>
        <p:xfrm>
          <a:off x="358776" y="655634"/>
          <a:ext cx="8426449" cy="1546080"/>
        </p:xfrm>
        <a:graphic>
          <a:graphicData uri="http://schemas.openxmlformats.org/drawingml/2006/table">
            <a:tbl>
              <a:tblPr firstRow="1" bandRow="1">
                <a:tableStyleId>{5C22544A-7EE6-4342-B048-85BDC9FD1C3A}</a:tableStyleId>
              </a:tblPr>
              <a:tblGrid>
                <a:gridCol w="8426449">
                  <a:extLst>
                    <a:ext uri="{9D8B030D-6E8A-4147-A177-3AD203B41FA5}">
                      <a16:colId xmlns:a16="http://schemas.microsoft.com/office/drawing/2014/main" val="1412822626"/>
                    </a:ext>
                  </a:extLst>
                </a:gridCol>
              </a:tblGrid>
              <a:tr h="161346">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fr-CH" sz="1000" b="1">
                          <a:solidFill>
                            <a:schemeClr val="tx1"/>
                          </a:solidFill>
                          <a:effectLst/>
                          <a:ea typeface="SimSun" panose="02010600030101010101" pitchFamily="2" charset="-122"/>
                          <a:cs typeface="Times New Roman" panose="02020603050405020304" pitchFamily="18" charset="0"/>
                        </a:rPr>
                        <a:t>Décidez vite et en toute conscience</a:t>
                      </a:r>
                      <a:endParaRPr lang="de-CH" sz="1000">
                        <a:solidFill>
                          <a:schemeClr val="tx1"/>
                        </a:solidFill>
                        <a:effectLs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1286718">
                <a:tc>
                  <a:txBody>
                    <a:bodyPr/>
                    <a:lstStyle/>
                    <a:p>
                      <a:pPr marL="347663" indent="-171450" algn="l" fontAlgn="t">
                        <a:spcBef>
                          <a:spcPts val="0"/>
                        </a:spcBef>
                        <a:spcAft>
                          <a:spcPts val="300"/>
                        </a:spcAft>
                        <a:buFont typeface="Wingdings" panose="05000000000000000000" pitchFamily="2" charset="2"/>
                        <a:buChar char="§"/>
                      </a:pPr>
                      <a:r>
                        <a:rPr lang="fr-FR" sz="900" b="0" i="0" u="none" strike="noStrike">
                          <a:solidFill>
                            <a:schemeClr val="tx1"/>
                          </a:solidFill>
                          <a:effectLst/>
                          <a:latin typeface="+mn-lt"/>
                        </a:rPr>
                        <a:t>Prendre des décisions rapidement et de manière orientée vers les solutions, en fonction de l’interprétation des données (entrée quantitative) et de l’alignement avec l’expérience de l’équipe (entrée qualitative), tout en évaluant régulièrement les risques
Comprendre et communiquer le cadre d’ensemble de l’entreprise, y compris les opportunités, les responsabilités et les réglementations qui construisent le succès
Encourage et facilite l’échange de commentaires opportuns et constructifs. Réfléchit à la rétroaction, apprend des erreurs et améliore constamment les compétences en matière de prise de décision
Communique avec concentration et clarté. Diriger l’équipe à travers des discussions ouvertes vers des décisions principalement soutenues par l’équipe
Les objectifs convenus sont constamment revus et respectés. Les changements potentiels sont traités de manière </a:t>
                      </a:r>
                      <a:r>
                        <a:rPr lang="fr-FR" sz="900" b="0" i="0" u="none" strike="noStrike" err="1">
                          <a:solidFill>
                            <a:schemeClr val="tx1"/>
                          </a:solidFill>
                          <a:effectLst/>
                          <a:latin typeface="+mn-lt"/>
                        </a:rPr>
                        <a:t>proactiv</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998943394"/>
              </p:ext>
            </p:extLst>
          </p:nvPr>
        </p:nvGraphicFramePr>
        <p:xfrm>
          <a:off x="358776" y="3498082"/>
          <a:ext cx="8426449" cy="1271760"/>
        </p:xfrm>
        <a:graphic>
          <a:graphicData uri="http://schemas.openxmlformats.org/drawingml/2006/table">
            <a:tbl>
              <a:tblPr firstRow="1" bandRow="1">
                <a:tableStyleId>{5C22544A-7EE6-4342-B048-85BDC9FD1C3A}</a:tableStyleId>
              </a:tblPr>
              <a:tblGrid>
                <a:gridCol w="8426449">
                  <a:extLst>
                    <a:ext uri="{9D8B030D-6E8A-4147-A177-3AD203B41FA5}">
                      <a16:colId xmlns:a16="http://schemas.microsoft.com/office/drawing/2014/main" val="1412822626"/>
                    </a:ext>
                  </a:extLst>
                </a:gridCol>
              </a:tblGrid>
              <a:tr h="207922">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fr-CH" sz="1000" b="1">
                          <a:solidFill>
                            <a:schemeClr val="tx1"/>
                          </a:solidFill>
                          <a:effectLst/>
                          <a:ea typeface="SimSun" panose="02010600030101010101" pitchFamily="2" charset="-122"/>
                          <a:cs typeface="Times New Roman" panose="02020603050405020304" pitchFamily="18" charset="0"/>
                        </a:rPr>
                        <a:t>La passion est la clé de notre succès</a:t>
                      </a:r>
                      <a:endParaRPr lang="de-CH" sz="1000">
                        <a:solidFill>
                          <a:schemeClr val="tx1"/>
                        </a:solidFill>
                        <a:effectLs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926678">
                <a:tc>
                  <a:txBody>
                    <a:bodyPr/>
                    <a:lstStyle/>
                    <a:p>
                      <a:pPr marL="347663" indent="-171450" algn="l" fontAlgn="t">
                        <a:spcBef>
                          <a:spcPts val="0"/>
                        </a:spcBef>
                        <a:spcAft>
                          <a:spcPts val="300"/>
                        </a:spcAft>
                        <a:buFont typeface="Wingdings" panose="05000000000000000000" pitchFamily="2" charset="2"/>
                        <a:buChar char="§"/>
                      </a:pPr>
                      <a:r>
                        <a:rPr lang="fr-FR" sz="900" b="0" i="0" u="none" strike="noStrike">
                          <a:solidFill>
                            <a:schemeClr val="tx1"/>
                          </a:solidFill>
                          <a:effectLst/>
                          <a:latin typeface="+mn-lt"/>
                        </a:rPr>
                        <a:t>Formule une vision forte et inspirante du succès et la décompose en contributions individuelles.
Affiche de la motivation, est concentré et ne se détourne pas du chemin du succès
Est empathique et comprend la perception individuelle du succès
Est proactif, démontre et livre à un niveau élevé et fonctionne constamment comme un modèle
Motive un comportement réussi en reconnaissant les contributions individuelles, en montrant de l’appréciation, en célébrant les succès et en soutenant une culture des leçons apprises pour apprendre des erreurs et construire une base de connaissances</a:t>
                      </a:r>
                      <a:endParaRPr lang="en-US" sz="900" b="0" i="0" u="none" strike="noStrike">
                        <a:solidFill>
                          <a:schemeClr val="tx1"/>
                        </a:solidFill>
                        <a:effectLst/>
                        <a:latin typeface="+mn-lt"/>
                      </a:endParaRP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6" name="Tabelle 8">
            <a:extLst>
              <a:ext uri="{FF2B5EF4-FFF2-40B4-BE49-F238E27FC236}">
                <a16:creationId xmlns:a16="http://schemas.microsoft.com/office/drawing/2014/main" id="{DBFCD896-21E8-478B-ADF4-59637AA45490}"/>
              </a:ext>
            </a:extLst>
          </p:cNvPr>
          <p:cNvGraphicFramePr>
            <a:graphicFrameLocks noGrp="1"/>
          </p:cNvGraphicFramePr>
          <p:nvPr>
            <p:extLst>
              <p:ext uri="{D42A27DB-BD31-4B8C-83A1-F6EECF244321}">
                <p14:modId xmlns:p14="http://schemas.microsoft.com/office/powerpoint/2010/main" val="2373324496"/>
              </p:ext>
            </p:extLst>
          </p:nvPr>
        </p:nvGraphicFramePr>
        <p:xfrm>
          <a:off x="358775" y="2282598"/>
          <a:ext cx="8426449" cy="1134600"/>
        </p:xfrm>
        <a:graphic>
          <a:graphicData uri="http://schemas.openxmlformats.org/drawingml/2006/table">
            <a:tbl>
              <a:tblPr firstRow="1" bandRow="1">
                <a:tableStyleId>{5C22544A-7EE6-4342-B048-85BDC9FD1C3A}</a:tableStyleId>
              </a:tblPr>
              <a:tblGrid>
                <a:gridCol w="8426449">
                  <a:extLst>
                    <a:ext uri="{9D8B030D-6E8A-4147-A177-3AD203B41FA5}">
                      <a16:colId xmlns:a16="http://schemas.microsoft.com/office/drawing/2014/main" val="1412822626"/>
                    </a:ext>
                  </a:extLst>
                </a:gridCol>
              </a:tblGrid>
              <a:tr h="121003">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fr-CH" sz="1000" b="1">
                          <a:solidFill>
                            <a:schemeClr val="tx1"/>
                          </a:solidFill>
                          <a:effectLst/>
                          <a:ea typeface="SimSun" panose="02010600030101010101" pitchFamily="2" charset="-122"/>
                          <a:cs typeface="Times New Roman" panose="02020603050405020304" pitchFamily="18" charset="0"/>
                        </a:rPr>
                        <a:t>Soyons tous reconnaissant les uns envers les autres d’assurer le succès de l’entreprise</a:t>
                      </a:r>
                      <a:endParaRPr lang="de-CH" sz="1000">
                        <a:solidFill>
                          <a:schemeClr val="tx1"/>
                        </a:solidFill>
                        <a:effectLst/>
                        <a:ea typeface="SimSun" panose="02010600030101010101" pitchFamily="2" charset="-122"/>
                        <a:cs typeface="Times New Roman" panose="02020603050405020304" pitchFamily="18" charset="0"/>
                      </a:endParaRPr>
                    </a:p>
                  </a:txBody>
                  <a:tcPr marL="27000" marR="6470" marT="36000" marB="36000"/>
                </a:tc>
                <a:extLst>
                  <a:ext uri="{0D108BD9-81ED-4DB2-BD59-A6C34878D82A}">
                    <a16:rowId xmlns:a16="http://schemas.microsoft.com/office/drawing/2014/main" val="1888744056"/>
                  </a:ext>
                </a:extLst>
              </a:tr>
              <a:tr h="571162">
                <a:tc>
                  <a:txBody>
                    <a:bodyPr/>
                    <a:lstStyle/>
                    <a:p>
                      <a:pPr marL="347663" indent="-171450" algn="l" fontAlgn="t">
                        <a:spcBef>
                          <a:spcPts val="0"/>
                        </a:spcBef>
                        <a:spcAft>
                          <a:spcPts val="300"/>
                        </a:spcAft>
                        <a:buFont typeface="Wingdings" panose="05000000000000000000" pitchFamily="2" charset="2"/>
                        <a:buChar char="§"/>
                      </a:pPr>
                      <a:r>
                        <a:rPr lang="fr-FR" sz="900" b="0" i="0" u="none" strike="noStrike" kern="1200">
                          <a:solidFill>
                            <a:schemeClr val="tx1"/>
                          </a:solidFill>
                          <a:effectLst/>
                          <a:latin typeface="+mn-lt"/>
                          <a:ea typeface="+mn-ea"/>
                          <a:cs typeface="+mn-cs"/>
                        </a:rPr>
                        <a:t>Interagir de manière proactive avec les parties prenantes, prend l’initiative
Est ouvert, convivial et accessible aux parties prenantes
Reconnaît ce que les gens contribuent et exprime son appréciation
Est juste, fait preuve d’empathie et prend en compte toutes les perspectives
Passe de la parole aux paroles, fait ce qu’elle / il dit. N’a pas d’agenda caché</a:t>
                      </a:r>
                      <a:endParaRPr lang="en-US" sz="900" b="0" i="0" u="none" strike="noStrike" kern="1200">
                        <a:solidFill>
                          <a:schemeClr val="tx1"/>
                        </a:solidFill>
                        <a:effectLst/>
                        <a:latin typeface="+mn-lt"/>
                        <a:ea typeface="+mn-ea"/>
                        <a:cs typeface="+mn-cs"/>
                      </a:endParaRP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B46FE1A4-952C-4865-9117-11CD7984915D}"/>
              </a:ext>
            </a:extLst>
          </p:cNvPr>
          <p:cNvSpPr>
            <a:spLocks noGrp="1"/>
          </p:cNvSpPr>
          <p:nvPr>
            <p:ph type="title"/>
          </p:nvPr>
        </p:nvSpPr>
        <p:spPr/>
        <p:txBody>
          <a:bodyPr/>
          <a:lstStyle/>
          <a:p>
            <a:r>
              <a:rPr lang="en-US">
                <a:solidFill>
                  <a:prstClr val="black"/>
                </a:solidFill>
                <a:latin typeface="Arial"/>
              </a:rPr>
              <a:t>Success Statement Descriptors - French</a:t>
            </a:r>
            <a:br>
              <a:rPr lang="en-US">
                <a:solidFill>
                  <a:prstClr val="black"/>
                </a:solidFill>
                <a:latin typeface="Arial"/>
              </a:rPr>
            </a:br>
            <a:endParaRPr lang="en-US"/>
          </a:p>
        </p:txBody>
      </p:sp>
      <p:sp>
        <p:nvSpPr>
          <p:cNvPr id="3" name="Footer Placeholder 2">
            <a:extLst>
              <a:ext uri="{FF2B5EF4-FFF2-40B4-BE49-F238E27FC236}">
                <a16:creationId xmlns:a16="http://schemas.microsoft.com/office/drawing/2014/main" id="{313CE4CE-E30C-45AF-B440-C49F2CC08F23}"/>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2AE789D7-24F9-416C-8259-6C75AB8AB006}"/>
              </a:ext>
            </a:extLst>
          </p:cNvPr>
          <p:cNvSpPr>
            <a:spLocks noGrp="1"/>
          </p:cNvSpPr>
          <p:nvPr>
            <p:ph type="sldNum" sz="quarter" idx="12"/>
          </p:nvPr>
        </p:nvSpPr>
        <p:spPr/>
        <p:txBody>
          <a:bodyPr/>
          <a:lstStyle/>
          <a:p>
            <a:r>
              <a:rPr lang="en-US"/>
              <a:t>Page </a:t>
            </a:r>
            <a:fld id="{D126E9C2-5A98-4FED-83CF-BD978A28F274}" type="slidenum">
              <a:rPr lang="en-US" smtClean="0"/>
              <a:pPr/>
              <a:t>7</a:t>
            </a:fld>
            <a:endParaRPr lang="en-US"/>
          </a:p>
        </p:txBody>
      </p:sp>
    </p:spTree>
    <p:extLst>
      <p:ext uri="{BB962C8B-B14F-4D97-AF65-F5344CB8AC3E}">
        <p14:creationId xmlns:p14="http://schemas.microsoft.com/office/powerpoint/2010/main" val="12187226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650629659"/>
              </p:ext>
            </p:extLst>
          </p:nvPr>
        </p:nvGraphicFramePr>
        <p:xfrm>
          <a:off x="358775" y="807554"/>
          <a:ext cx="8425693" cy="138606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11967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en-US" sz="1100" b="1">
                          <a:solidFill>
                            <a:schemeClr val="tx1"/>
                          </a:solidFill>
                        </a:rPr>
                        <a:t>Sei </a:t>
                      </a:r>
                      <a:r>
                        <a:rPr lang="en-US" sz="1100" b="1" err="1">
                          <a:solidFill>
                            <a:schemeClr val="tx1"/>
                          </a:solidFill>
                        </a:rPr>
                        <a:t>offen</a:t>
                      </a:r>
                      <a:r>
                        <a:rPr lang="en-US" sz="1100" b="1">
                          <a:solidFill>
                            <a:schemeClr val="tx1"/>
                          </a:solidFill>
                        </a:rPr>
                        <a:t> </a:t>
                      </a:r>
                      <a:r>
                        <a:rPr lang="en-US" sz="1100" b="1" err="1">
                          <a:solidFill>
                            <a:schemeClr val="tx1"/>
                          </a:solidFill>
                        </a:rPr>
                        <a:t>für</a:t>
                      </a:r>
                      <a:r>
                        <a:rPr lang="en-US" sz="1100" b="1">
                          <a:solidFill>
                            <a:schemeClr val="tx1"/>
                          </a:solidFill>
                        </a:rPr>
                        <a:t> </a:t>
                      </a:r>
                      <a:r>
                        <a:rPr lang="en-US" sz="1100" b="1" err="1">
                          <a:solidFill>
                            <a:schemeClr val="tx1"/>
                          </a:solidFill>
                        </a:rPr>
                        <a:t>Neues</a:t>
                      </a:r>
                      <a:endParaRPr lang="en-US" sz="1100" b="1">
                        <a:solidFill>
                          <a:schemeClr val="tx1"/>
                        </a:solidFill>
                      </a:endParaRPr>
                    </a:p>
                  </a:txBody>
                  <a:tcPr marL="27000" marR="6470" marT="36000" marB="36000"/>
                </a:tc>
                <a:extLst>
                  <a:ext uri="{0D108BD9-81ED-4DB2-BD59-A6C34878D82A}">
                    <a16:rowId xmlns:a16="http://schemas.microsoft.com/office/drawing/2014/main" val="1888744056"/>
                  </a:ext>
                </a:extLst>
              </a:tr>
              <a:tr h="572495">
                <a:tc>
                  <a:txBody>
                    <a:bodyPr/>
                    <a:lstStyle/>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Stellt den Status quo immer wieder in Frage. Scheut sich nicht davor, Fragen zum besseren Verständnis zu stellen, die auch über den eigenen Zuständigkeitsbereich hinausgehen.</a:t>
                      </a:r>
                    </a:p>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Schafft ein offenes und integratives Umfeld, um urteilsfrei Fragen zu stellen, neugierig auf die Sichtweisen anderer zu sein und unsere Vorstellungskraft auf das zu lenken, was möglich ist. </a:t>
                      </a:r>
                    </a:p>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Treibt das Interesse voran an Innovationen und an dem Denken über den Tellerrand von Oerlikon hinaus, an Herausforderungen sowie an themen- und bereichsübergreifenden Diskussionen und feiert dieses Interesse. </a:t>
                      </a:r>
                    </a:p>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Findet Möglichkeiten, Aufgaben zu übernehmen und zu experimentieren.</a:t>
                      </a: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7" name="Tabelle 8">
            <a:extLst>
              <a:ext uri="{FF2B5EF4-FFF2-40B4-BE49-F238E27FC236}">
                <a16:creationId xmlns:a16="http://schemas.microsoft.com/office/drawing/2014/main" id="{89F84BFE-C652-489C-B9CE-8C2BAEF4470B}"/>
              </a:ext>
            </a:extLst>
          </p:cNvPr>
          <p:cNvGraphicFramePr>
            <a:graphicFrameLocks noGrp="1"/>
          </p:cNvGraphicFramePr>
          <p:nvPr>
            <p:extLst>
              <p:ext uri="{D42A27DB-BD31-4B8C-83A1-F6EECF244321}">
                <p14:modId xmlns:p14="http://schemas.microsoft.com/office/powerpoint/2010/main" val="1916830527"/>
              </p:ext>
            </p:extLst>
          </p:nvPr>
        </p:nvGraphicFramePr>
        <p:xfrm>
          <a:off x="350869" y="2236212"/>
          <a:ext cx="8424936" cy="1393680"/>
        </p:xfrm>
        <a:graphic>
          <a:graphicData uri="http://schemas.openxmlformats.org/drawingml/2006/table">
            <a:tbl>
              <a:tblPr firstRow="1" bandRow="1">
                <a:tableStyleId>{5C22544A-7EE6-4342-B048-85BDC9FD1C3A}</a:tableStyleId>
              </a:tblPr>
              <a:tblGrid>
                <a:gridCol w="8424936">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de-CH" sz="900" b="1">
                          <a:solidFill>
                            <a:schemeClr val="tx1"/>
                          </a:solidFill>
                        </a:rPr>
                        <a:t>Nutze die Stärke als </a:t>
                      </a:r>
                      <a:r>
                        <a:rPr lang="de-CH" sz="900" b="1" i="1">
                          <a:solidFill>
                            <a:schemeClr val="tx1"/>
                          </a:solidFill>
                        </a:rPr>
                        <a:t>Ein Oerlikon Team</a:t>
                      </a:r>
                      <a:r>
                        <a:rPr lang="de-CH" sz="900" b="1">
                          <a:solidFill>
                            <a:schemeClr val="tx1"/>
                          </a:solidFill>
                        </a:rPr>
                        <a:t>, um gemeinsam Kundennutzen zu schaffen</a:t>
                      </a:r>
                    </a:p>
                  </a:txBody>
                  <a:tcPr marL="27000" marR="6470" marT="36000" marB="36000"/>
                </a:tc>
                <a:extLst>
                  <a:ext uri="{0D108BD9-81ED-4DB2-BD59-A6C34878D82A}">
                    <a16:rowId xmlns:a16="http://schemas.microsoft.com/office/drawing/2014/main" val="1888744056"/>
                  </a:ext>
                </a:extLst>
              </a:tr>
              <a:tr h="511035">
                <a:tc>
                  <a:txBody>
                    <a:bodyPr/>
                    <a:lstStyle/>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Bringt vertrauensvolle und engagierte Teams dazu, Silos abzubauen, andere Teams zu integrieren und die Zusammenarbeit zu verbessern.</a:t>
                      </a:r>
                    </a:p>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Schafft und fördert Chancen am Markt mit dem Ziel, das Geschäft (Business) spürbar voranzubringen.</a:t>
                      </a:r>
                    </a:p>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Ist sich der sich wandelnden Kundenbedürfnisse bewusst, passt sich schnell an unbekannte oder unsichere Situationen an und berücksichtigt sie im eigenen Handeln.</a:t>
                      </a:r>
                    </a:p>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Gibt einen Rahmen für das Übernehmen von Verantwortung im Team. Entwickelt das Team darin, die Kompetenzen zu erhalten und zu erweitern.</a:t>
                      </a:r>
                    </a:p>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Schätzt die individuellen Unterschiede innerhalb des Teams. Setzt das Potenzial des Teams durch Unterstützung und Wertschätzung der Beiträge jeder und jedes Einzelnen frei.</a:t>
                      </a: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2842360744"/>
              </p:ext>
            </p:extLst>
          </p:nvPr>
        </p:nvGraphicFramePr>
        <p:xfrm>
          <a:off x="350869" y="3670993"/>
          <a:ext cx="8424936" cy="1149840"/>
        </p:xfrm>
        <a:graphic>
          <a:graphicData uri="http://schemas.openxmlformats.org/drawingml/2006/table">
            <a:tbl>
              <a:tblPr firstRow="1" bandRow="1">
                <a:tableStyleId>{5C22544A-7EE6-4342-B048-85BDC9FD1C3A}</a:tableStyleId>
              </a:tblPr>
              <a:tblGrid>
                <a:gridCol w="8424936">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0"/>
                        </a:spcBef>
                        <a:spcAft>
                          <a:spcPts val="300"/>
                        </a:spcAft>
                        <a:buClr>
                          <a:srgbClr val="E6E6E6"/>
                        </a:buClr>
                        <a:buSzPct val="125000"/>
                        <a:buFontTx/>
                        <a:buBlip>
                          <a:blip r:embed="rId3"/>
                        </a:buBlip>
                        <a:tabLst/>
                        <a:defRPr/>
                      </a:pPr>
                      <a:r>
                        <a:rPr lang="de-CH" sz="1100" b="1">
                          <a:solidFill>
                            <a:schemeClr val="tx1"/>
                          </a:solidFill>
                        </a:rPr>
                        <a:t>Nimm Verantwortung an, steh hinter deiner Aufgabe und führe sie rechtzeitig aus</a:t>
                      </a:r>
                    </a:p>
                  </a:txBody>
                  <a:tcPr marL="27000" marR="6470" marT="36000" marB="36000"/>
                </a:tc>
                <a:extLst>
                  <a:ext uri="{0D108BD9-81ED-4DB2-BD59-A6C34878D82A}">
                    <a16:rowId xmlns:a16="http://schemas.microsoft.com/office/drawing/2014/main" val="1888744056"/>
                  </a:ext>
                </a:extLst>
              </a:tr>
              <a:tr h="0">
                <a:tc>
                  <a:txBody>
                    <a:bodyPr/>
                    <a:lstStyle/>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Fördert das Engagement, indem sie/er den Menschen Freiheit und Vertrauen gibt.</a:t>
                      </a:r>
                    </a:p>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Schafft ein Umfeld, das es den Mitarbeitenden ermöglicht, nach Möglichkeiten und Ressourcen zu fragen bzw. diese anzubieten.</a:t>
                      </a:r>
                    </a:p>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Setzt klare Erwartungen zu den Ergebnissen. Informiert über Hintergründe. Gibt Feedback. </a:t>
                      </a:r>
                    </a:p>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Befähigt klar und sichtbar. Legt z.B. Grenzen und Erwartungen fest bei Verantwortlichkeiten, Entscheidungsfindung, Delegation und bei Erfolgen.</a:t>
                      </a:r>
                    </a:p>
                    <a:p>
                      <a:pPr marL="347663" indent="-171450" algn="l" fontAlgn="t">
                        <a:spcAft>
                          <a:spcPts val="300"/>
                        </a:spcAft>
                        <a:buFont typeface="Wingdings" panose="05000000000000000000" pitchFamily="2" charset="2"/>
                        <a:buChar char="§"/>
                      </a:pPr>
                      <a:r>
                        <a:rPr lang="de-CH" sz="900" b="0" i="0" u="none" strike="noStrike">
                          <a:solidFill>
                            <a:schemeClr val="tx1"/>
                          </a:solidFill>
                          <a:effectLst/>
                          <a:latin typeface="+mn-lt"/>
                        </a:rPr>
                        <a:t>Unterstützt und fördert die Mitarbeiterentwicklung. Mitarbeitende fragen nach Entwicklungsmaßnahmen und verfolgen sie.</a:t>
                      </a: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90B1697E-929C-4474-A6FB-8791A3364AA5}"/>
              </a:ext>
            </a:extLst>
          </p:cNvPr>
          <p:cNvSpPr>
            <a:spLocks noGrp="1"/>
          </p:cNvSpPr>
          <p:nvPr>
            <p:ph type="title"/>
          </p:nvPr>
        </p:nvSpPr>
        <p:spPr/>
        <p:txBody>
          <a:bodyPr/>
          <a:lstStyle/>
          <a:p>
            <a:r>
              <a:rPr lang="en-US">
                <a:solidFill>
                  <a:prstClr val="black"/>
                </a:solidFill>
                <a:latin typeface="Arial"/>
              </a:rPr>
              <a:t>Success Statement Descriptors - </a:t>
            </a:r>
            <a:r>
              <a:rPr lang="en-US">
                <a:latin typeface="Arial"/>
              </a:rPr>
              <a:t>German</a:t>
            </a:r>
            <a:br>
              <a:rPr lang="en-US">
                <a:solidFill>
                  <a:srgbClr val="00B050"/>
                </a:solidFill>
                <a:latin typeface="Arial"/>
              </a:rPr>
            </a:br>
            <a:endParaRPr lang="en-US"/>
          </a:p>
        </p:txBody>
      </p:sp>
      <p:sp>
        <p:nvSpPr>
          <p:cNvPr id="3" name="Footer Placeholder 2">
            <a:extLst>
              <a:ext uri="{FF2B5EF4-FFF2-40B4-BE49-F238E27FC236}">
                <a16:creationId xmlns:a16="http://schemas.microsoft.com/office/drawing/2014/main" id="{0DB634B5-B7B5-4725-85F0-05F27A7DCD40}"/>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1F5547B1-2D85-47F3-B4DD-362A23FC50E0}"/>
              </a:ext>
            </a:extLst>
          </p:cNvPr>
          <p:cNvSpPr>
            <a:spLocks noGrp="1"/>
          </p:cNvSpPr>
          <p:nvPr>
            <p:ph type="sldNum" sz="quarter" idx="12"/>
          </p:nvPr>
        </p:nvSpPr>
        <p:spPr/>
        <p:txBody>
          <a:bodyPr/>
          <a:lstStyle/>
          <a:p>
            <a:r>
              <a:rPr lang="en-US"/>
              <a:t>Page </a:t>
            </a:r>
            <a:fld id="{D126E9C2-5A98-4FED-83CF-BD978A28F274}" type="slidenum">
              <a:rPr lang="en-US" smtClean="0"/>
              <a:pPr/>
              <a:t>8</a:t>
            </a:fld>
            <a:endParaRPr lang="en-US"/>
          </a:p>
        </p:txBody>
      </p:sp>
    </p:spTree>
    <p:extLst>
      <p:ext uri="{BB962C8B-B14F-4D97-AF65-F5344CB8AC3E}">
        <p14:creationId xmlns:p14="http://schemas.microsoft.com/office/powerpoint/2010/main" val="3840424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8">
            <a:extLst>
              <a:ext uri="{FF2B5EF4-FFF2-40B4-BE49-F238E27FC236}">
                <a16:creationId xmlns:a16="http://schemas.microsoft.com/office/drawing/2014/main" id="{5CF0A61E-7DF5-4229-9D3B-C046ACB199E5}"/>
              </a:ext>
            </a:extLst>
          </p:cNvPr>
          <p:cNvGraphicFramePr>
            <a:graphicFrameLocks noGrp="1"/>
          </p:cNvGraphicFramePr>
          <p:nvPr>
            <p:extLst>
              <p:ext uri="{D42A27DB-BD31-4B8C-83A1-F6EECF244321}">
                <p14:modId xmlns:p14="http://schemas.microsoft.com/office/powerpoint/2010/main" val="2855055649"/>
              </p:ext>
            </p:extLst>
          </p:nvPr>
        </p:nvGraphicFramePr>
        <p:xfrm>
          <a:off x="359533" y="735546"/>
          <a:ext cx="8425692" cy="1561320"/>
        </p:xfrm>
        <a:graphic>
          <a:graphicData uri="http://schemas.openxmlformats.org/drawingml/2006/table">
            <a:tbl>
              <a:tblPr firstRow="1" bandRow="1">
                <a:tableStyleId>{5C22544A-7EE6-4342-B048-85BDC9FD1C3A}</a:tableStyleId>
              </a:tblPr>
              <a:tblGrid>
                <a:gridCol w="8425692">
                  <a:extLst>
                    <a:ext uri="{9D8B030D-6E8A-4147-A177-3AD203B41FA5}">
                      <a16:colId xmlns:a16="http://schemas.microsoft.com/office/drawing/2014/main" val="1412822626"/>
                    </a:ext>
                  </a:extLst>
                </a:gridCol>
              </a:tblGrid>
              <a:tr h="176484">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de-CH" sz="1100" b="1">
                          <a:solidFill>
                            <a:schemeClr val="tx1"/>
                          </a:solidFill>
                        </a:rPr>
                        <a:t>Triff schnell bewusste Entscheidungen und halte dich an sie </a:t>
                      </a:r>
                    </a:p>
                  </a:txBody>
                  <a:tcPr marL="27000" marR="6470" marT="36000" marB="36000"/>
                </a:tc>
                <a:extLst>
                  <a:ext uri="{0D108BD9-81ED-4DB2-BD59-A6C34878D82A}">
                    <a16:rowId xmlns:a16="http://schemas.microsoft.com/office/drawing/2014/main" val="1888744056"/>
                  </a:ext>
                </a:extLst>
              </a:tr>
              <a:tr h="973356">
                <a:tc>
                  <a:txBody>
                    <a:bodyPr/>
                    <a:lstStyle/>
                    <a:p>
                      <a:pPr marL="347663" indent="-171450" algn="l" fontAlgn="t">
                        <a:spcBef>
                          <a:spcPts val="0"/>
                        </a:spcBef>
                        <a:spcAft>
                          <a:spcPts val="300"/>
                        </a:spcAft>
                        <a:buFont typeface="Wingdings" panose="05000000000000000000" pitchFamily="2" charset="2"/>
                        <a:buChar char="§"/>
                      </a:pPr>
                      <a:r>
                        <a:rPr lang="de-CH" sz="900" b="0" i="0" u="none" strike="noStrike">
                          <a:solidFill>
                            <a:schemeClr val="tx1"/>
                          </a:solidFill>
                          <a:effectLst/>
                          <a:latin typeface="+mn-lt"/>
                        </a:rPr>
                        <a:t>Trifft Entscheidungen schnell und lösungsorientiert – basierend sowohl auf Interpretation von Daten (quantitativer Input) als auch auf der Erfahrung des Teams (qualitativer Input) – und führt regelmässig Risikobewertungen durch.</a:t>
                      </a:r>
                    </a:p>
                    <a:p>
                      <a:pPr marL="347663" indent="-171450" algn="l" fontAlgn="t">
                        <a:spcBef>
                          <a:spcPts val="0"/>
                        </a:spcBef>
                        <a:spcAft>
                          <a:spcPts val="300"/>
                        </a:spcAft>
                        <a:buFont typeface="Wingdings" panose="05000000000000000000" pitchFamily="2" charset="2"/>
                        <a:buChar char="§"/>
                      </a:pPr>
                      <a:r>
                        <a:rPr lang="de-CH" sz="900" b="0" i="0" u="none" strike="noStrike">
                          <a:solidFill>
                            <a:schemeClr val="tx1"/>
                          </a:solidFill>
                          <a:effectLst/>
                          <a:latin typeface="+mn-lt"/>
                        </a:rPr>
                        <a:t>Versteht und kommuniziert das «Große Ganze» des Unternehmens, einschließlich der Möglichkeiten, Zuständigkeiten und Richtlinien, die zum Erfolg des Unternehmens beitragen.</a:t>
                      </a:r>
                    </a:p>
                    <a:p>
                      <a:pPr marL="347663" indent="-171450" algn="l" fontAlgn="t">
                        <a:spcBef>
                          <a:spcPts val="0"/>
                        </a:spcBef>
                        <a:spcAft>
                          <a:spcPts val="300"/>
                        </a:spcAft>
                        <a:buFont typeface="Wingdings" panose="05000000000000000000" pitchFamily="2" charset="2"/>
                        <a:buChar char="§"/>
                      </a:pPr>
                      <a:r>
                        <a:rPr lang="de-CH" sz="900" b="0" i="0" u="none" strike="noStrike">
                          <a:solidFill>
                            <a:schemeClr val="tx1"/>
                          </a:solidFill>
                          <a:effectLst/>
                          <a:latin typeface="+mn-lt"/>
                        </a:rPr>
                        <a:t>Fördert und erleichtert den Austausch von rechtzeitigem und konstruktivem Feedback. Reflektiert Feedback, lernt aus Fehlern und verbessert konsequent die Entscheidungsfähigkeit.</a:t>
                      </a:r>
                    </a:p>
                    <a:p>
                      <a:pPr marL="347663" indent="-171450" algn="l" fontAlgn="t">
                        <a:spcBef>
                          <a:spcPts val="0"/>
                        </a:spcBef>
                        <a:spcAft>
                          <a:spcPts val="300"/>
                        </a:spcAft>
                        <a:buFont typeface="Wingdings" panose="05000000000000000000" pitchFamily="2" charset="2"/>
                        <a:buChar char="§"/>
                      </a:pPr>
                      <a:r>
                        <a:rPr lang="de-CH" sz="900" b="0" i="0" u="none" strike="noStrike">
                          <a:solidFill>
                            <a:schemeClr val="tx1"/>
                          </a:solidFill>
                          <a:effectLst/>
                          <a:latin typeface="+mn-lt"/>
                        </a:rPr>
                        <a:t>Kommuniziert klar und fokussiert. Führt das Team durch offene Diskussionen zu Entscheidungen, die überwiegend vom Team unterstützt werden.</a:t>
                      </a:r>
                    </a:p>
                    <a:p>
                      <a:pPr marL="347663" indent="-171450" algn="l" fontAlgn="t">
                        <a:spcBef>
                          <a:spcPts val="0"/>
                        </a:spcBef>
                        <a:spcAft>
                          <a:spcPts val="300"/>
                        </a:spcAft>
                        <a:buFont typeface="Wingdings" panose="05000000000000000000" pitchFamily="2" charset="2"/>
                        <a:buChar char="§"/>
                      </a:pPr>
                      <a:r>
                        <a:rPr lang="de-CH" sz="900" b="0" i="0" u="none" strike="noStrike">
                          <a:solidFill>
                            <a:schemeClr val="tx1"/>
                          </a:solidFill>
                          <a:effectLst/>
                          <a:latin typeface="+mn-lt"/>
                        </a:rPr>
                        <a:t>Vereinbarte Ziele werden ständig überprüft und eingehalten. Benennt aktiv mögliche Veränderungen.</a:t>
                      </a: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8" name="Tabelle 8">
            <a:extLst>
              <a:ext uri="{FF2B5EF4-FFF2-40B4-BE49-F238E27FC236}">
                <a16:creationId xmlns:a16="http://schemas.microsoft.com/office/drawing/2014/main" id="{0F48207D-5B35-4E09-B009-A2DA4070F128}"/>
              </a:ext>
            </a:extLst>
          </p:cNvPr>
          <p:cNvGraphicFramePr>
            <a:graphicFrameLocks noGrp="1"/>
          </p:cNvGraphicFramePr>
          <p:nvPr>
            <p:extLst>
              <p:ext uri="{D42A27DB-BD31-4B8C-83A1-F6EECF244321}">
                <p14:modId xmlns:p14="http://schemas.microsoft.com/office/powerpoint/2010/main" val="1741316395"/>
              </p:ext>
            </p:extLst>
          </p:nvPr>
        </p:nvGraphicFramePr>
        <p:xfrm>
          <a:off x="356380" y="3562629"/>
          <a:ext cx="8424936" cy="1287000"/>
        </p:xfrm>
        <a:graphic>
          <a:graphicData uri="http://schemas.openxmlformats.org/drawingml/2006/table">
            <a:tbl>
              <a:tblPr firstRow="1" bandRow="1">
                <a:tableStyleId>{5C22544A-7EE6-4342-B048-85BDC9FD1C3A}</a:tableStyleId>
              </a:tblPr>
              <a:tblGrid>
                <a:gridCol w="8424936">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de-CH" sz="1100" b="1">
                          <a:solidFill>
                            <a:schemeClr val="tx1"/>
                          </a:solidFill>
                        </a:rPr>
                        <a:t>Treibe den Erfolg mit Leidenschaft voran bei allem, was wir tun</a:t>
                      </a:r>
                    </a:p>
                  </a:txBody>
                  <a:tcPr marL="27000" marR="6470" marT="36000" marB="36000"/>
                </a:tc>
                <a:extLst>
                  <a:ext uri="{0D108BD9-81ED-4DB2-BD59-A6C34878D82A}">
                    <a16:rowId xmlns:a16="http://schemas.microsoft.com/office/drawing/2014/main" val="1888744056"/>
                  </a:ext>
                </a:extLst>
              </a:tr>
              <a:tr h="0">
                <a:tc>
                  <a:txBody>
                    <a:bodyPr/>
                    <a:lstStyle/>
                    <a:p>
                      <a:pPr marL="347663" indent="-171450" algn="l" fontAlgn="t">
                        <a:spcBef>
                          <a:spcPts val="0"/>
                        </a:spcBef>
                        <a:spcAft>
                          <a:spcPts val="300"/>
                        </a:spcAft>
                        <a:buFont typeface="Wingdings" panose="05000000000000000000" pitchFamily="2" charset="2"/>
                        <a:buChar char="§"/>
                      </a:pPr>
                      <a:r>
                        <a:rPr lang="de-CH" sz="900" b="0" i="0" u="none" strike="noStrike">
                          <a:solidFill>
                            <a:schemeClr val="tx1"/>
                          </a:solidFill>
                          <a:effectLst/>
                          <a:latin typeface="+mn-lt"/>
                        </a:rPr>
                        <a:t>Formuliert eine starke und inspirierende Erfolgsvision und gliedert sie in individuelle Beiträge.</a:t>
                      </a:r>
                    </a:p>
                    <a:p>
                      <a:pPr marL="347663" indent="-171450" algn="l" fontAlgn="t">
                        <a:spcBef>
                          <a:spcPts val="0"/>
                        </a:spcBef>
                        <a:spcAft>
                          <a:spcPts val="300"/>
                        </a:spcAft>
                        <a:buFont typeface="Wingdings" panose="05000000000000000000" pitchFamily="2" charset="2"/>
                        <a:buChar char="§"/>
                      </a:pPr>
                      <a:r>
                        <a:rPr lang="de-CH" sz="900" b="0" i="0" u="none" strike="noStrike">
                          <a:solidFill>
                            <a:schemeClr val="tx1"/>
                          </a:solidFill>
                          <a:effectLst/>
                          <a:latin typeface="+mn-lt"/>
                        </a:rPr>
                        <a:t>Zeigt Motivation, ist fokussiert und lässt sich nicht vom Weg zum Erfolg abbringen.</a:t>
                      </a:r>
                    </a:p>
                    <a:p>
                      <a:pPr marL="347663" indent="-171450" algn="l" fontAlgn="t">
                        <a:spcBef>
                          <a:spcPts val="0"/>
                        </a:spcBef>
                        <a:spcAft>
                          <a:spcPts val="300"/>
                        </a:spcAft>
                        <a:buFont typeface="Wingdings" panose="05000000000000000000" pitchFamily="2" charset="2"/>
                        <a:buChar char="§"/>
                      </a:pPr>
                      <a:r>
                        <a:rPr lang="de-CH" sz="900" b="0" i="0" u="none" strike="noStrike">
                          <a:solidFill>
                            <a:schemeClr val="tx1"/>
                          </a:solidFill>
                          <a:effectLst/>
                          <a:latin typeface="+mn-lt"/>
                        </a:rPr>
                        <a:t>Ist einfühlsam und versteht die unterschiedlichen Auffassungen von Erfolg.</a:t>
                      </a:r>
                    </a:p>
                    <a:p>
                      <a:pPr marL="347663" indent="-171450" algn="l" fontAlgn="t">
                        <a:spcBef>
                          <a:spcPts val="0"/>
                        </a:spcBef>
                        <a:spcAft>
                          <a:spcPts val="300"/>
                        </a:spcAft>
                        <a:buFont typeface="Wingdings" panose="05000000000000000000" pitchFamily="2" charset="2"/>
                        <a:buChar char="§"/>
                      </a:pPr>
                      <a:r>
                        <a:rPr lang="de-CH" sz="900" b="0" i="0" u="none" strike="noStrike">
                          <a:solidFill>
                            <a:schemeClr val="tx1"/>
                          </a:solidFill>
                          <a:effectLst/>
                          <a:latin typeface="+mn-lt"/>
                        </a:rPr>
                        <a:t>Ist proaktiv, liefert Ergebnisse auf hohem Niveau und handelt ständig als Vorbild.</a:t>
                      </a:r>
                    </a:p>
                    <a:p>
                      <a:pPr marL="347663" indent="-171450" algn="l" fontAlgn="t">
                        <a:spcBef>
                          <a:spcPts val="0"/>
                        </a:spcBef>
                        <a:spcAft>
                          <a:spcPts val="300"/>
                        </a:spcAft>
                        <a:buFont typeface="Wingdings" panose="05000000000000000000" pitchFamily="2" charset="2"/>
                        <a:buChar char="§"/>
                      </a:pPr>
                      <a:r>
                        <a:rPr lang="de-CH" sz="900" b="0" i="0" u="none" strike="noStrike">
                          <a:solidFill>
                            <a:schemeClr val="tx1"/>
                          </a:solidFill>
                          <a:effectLst/>
                          <a:latin typeface="+mn-lt"/>
                        </a:rPr>
                        <a:t>Fördert erfolgreiches Verhalten durch Anerkennung individueller Beiträge, Wertschätzung, Feiern von Erfolgen und einer Fehlerkultur, die es ermöglicht, aus Fehlern zu lernen und das Wissen dadurch zu verbessern.</a:t>
                      </a:r>
                    </a:p>
                  </a:txBody>
                  <a:tcPr marL="27000" marR="6470" marT="36000" marB="36000"/>
                </a:tc>
                <a:extLst>
                  <a:ext uri="{0D108BD9-81ED-4DB2-BD59-A6C34878D82A}">
                    <a16:rowId xmlns:a16="http://schemas.microsoft.com/office/drawing/2014/main" val="2456432462"/>
                  </a:ext>
                </a:extLst>
              </a:tr>
            </a:tbl>
          </a:graphicData>
        </a:graphic>
      </p:graphicFrame>
      <p:graphicFrame>
        <p:nvGraphicFramePr>
          <p:cNvPr id="6" name="Tabelle 8">
            <a:extLst>
              <a:ext uri="{FF2B5EF4-FFF2-40B4-BE49-F238E27FC236}">
                <a16:creationId xmlns:a16="http://schemas.microsoft.com/office/drawing/2014/main" id="{DBFCD896-21E8-478B-ADF4-59637AA45490}"/>
              </a:ext>
            </a:extLst>
          </p:cNvPr>
          <p:cNvGraphicFramePr>
            <a:graphicFrameLocks noGrp="1"/>
          </p:cNvGraphicFramePr>
          <p:nvPr>
            <p:extLst>
              <p:ext uri="{D42A27DB-BD31-4B8C-83A1-F6EECF244321}">
                <p14:modId xmlns:p14="http://schemas.microsoft.com/office/powerpoint/2010/main" val="1123773044"/>
              </p:ext>
            </p:extLst>
          </p:nvPr>
        </p:nvGraphicFramePr>
        <p:xfrm>
          <a:off x="356380" y="2355850"/>
          <a:ext cx="8425693" cy="1149840"/>
        </p:xfrm>
        <a:graphic>
          <a:graphicData uri="http://schemas.openxmlformats.org/drawingml/2006/table">
            <a:tbl>
              <a:tblPr firstRow="1" bandRow="1">
                <a:tableStyleId>{5C22544A-7EE6-4342-B048-85BDC9FD1C3A}</a:tableStyleId>
              </a:tblPr>
              <a:tblGrid>
                <a:gridCol w="8425693">
                  <a:extLst>
                    <a:ext uri="{9D8B030D-6E8A-4147-A177-3AD203B41FA5}">
                      <a16:colId xmlns:a16="http://schemas.microsoft.com/office/drawing/2014/main" val="1412822626"/>
                    </a:ext>
                  </a:extLst>
                </a:gridCol>
              </a:tblGrid>
              <a:tr h="0">
                <a:tc>
                  <a:txBody>
                    <a:bodyPr/>
                    <a:lstStyle/>
                    <a:p>
                      <a:pPr marL="285750" marR="0" lvl="0" indent="-196850" algn="l" defTabSz="914400" rtl="0" eaLnBrk="1" fontAlgn="auto" latinLnBrk="0" hangingPunct="1">
                        <a:lnSpc>
                          <a:spcPct val="100000"/>
                        </a:lnSpc>
                        <a:spcBef>
                          <a:spcPts val="200"/>
                        </a:spcBef>
                        <a:spcAft>
                          <a:spcPts val="300"/>
                        </a:spcAft>
                        <a:buClr>
                          <a:srgbClr val="E6E6E6"/>
                        </a:buClr>
                        <a:buSzPct val="125000"/>
                        <a:buFontTx/>
                        <a:buBlip>
                          <a:blip r:embed="rId3"/>
                        </a:buBlip>
                        <a:tabLst/>
                        <a:defRPr/>
                      </a:pPr>
                      <a:r>
                        <a:rPr lang="de-CH" sz="1100" b="1">
                          <a:solidFill>
                            <a:schemeClr val="tx1"/>
                          </a:solidFill>
                        </a:rPr>
                        <a:t>Behandle alle so, wie du selbst behandelt werden möchtest</a:t>
                      </a:r>
                    </a:p>
                  </a:txBody>
                  <a:tcPr marL="27000" marR="6470" marT="36000" marB="36000"/>
                </a:tc>
                <a:extLst>
                  <a:ext uri="{0D108BD9-81ED-4DB2-BD59-A6C34878D82A}">
                    <a16:rowId xmlns:a16="http://schemas.microsoft.com/office/drawing/2014/main" val="1888744056"/>
                  </a:ext>
                </a:extLst>
              </a:tr>
              <a:tr h="276138">
                <a:tc>
                  <a:txBody>
                    <a:bodyPr/>
                    <a:lstStyle/>
                    <a:p>
                      <a:pPr marL="347663" indent="-171450" algn="l" fontAlgn="t">
                        <a:spcBef>
                          <a:spcPts val="0"/>
                        </a:spcBef>
                        <a:spcAft>
                          <a:spcPts val="300"/>
                        </a:spcAft>
                        <a:buFont typeface="Wingdings" panose="05000000000000000000" pitchFamily="2" charset="2"/>
                        <a:buChar char="§"/>
                      </a:pPr>
                      <a:r>
                        <a:rPr lang="de-CH" sz="900" b="0" i="0" u="none" strike="noStrike" kern="1200">
                          <a:solidFill>
                            <a:schemeClr val="tx1"/>
                          </a:solidFill>
                          <a:effectLst/>
                          <a:latin typeface="+mn-lt"/>
                          <a:ea typeface="+mn-ea"/>
                          <a:cs typeface="+mn-cs"/>
                        </a:rPr>
                        <a:t>Handelt proaktiv mit denjenigen, die ihr Interesse an dem Thema vertreten (Stakeholdern) und ergreift die Initiative.</a:t>
                      </a:r>
                    </a:p>
                    <a:p>
                      <a:pPr marL="347663" indent="-171450" algn="l" fontAlgn="t">
                        <a:spcBef>
                          <a:spcPts val="0"/>
                        </a:spcBef>
                        <a:spcAft>
                          <a:spcPts val="300"/>
                        </a:spcAft>
                        <a:buFont typeface="Wingdings" panose="05000000000000000000" pitchFamily="2" charset="2"/>
                        <a:buChar char="§"/>
                      </a:pPr>
                      <a:r>
                        <a:rPr lang="de-CH" sz="900" b="0" i="0" u="none" strike="noStrike" kern="1200">
                          <a:solidFill>
                            <a:schemeClr val="tx1"/>
                          </a:solidFill>
                          <a:effectLst/>
                          <a:latin typeface="+mn-lt"/>
                          <a:ea typeface="+mn-ea"/>
                          <a:cs typeface="+mn-cs"/>
                        </a:rPr>
                        <a:t>Ist den Stakeholdern gegenüber offen, freundlich und zugänglich.</a:t>
                      </a:r>
                    </a:p>
                    <a:p>
                      <a:pPr marL="347663" indent="-171450" algn="l" fontAlgn="t">
                        <a:spcBef>
                          <a:spcPts val="0"/>
                        </a:spcBef>
                        <a:spcAft>
                          <a:spcPts val="300"/>
                        </a:spcAft>
                        <a:buFont typeface="Wingdings" panose="05000000000000000000" pitchFamily="2" charset="2"/>
                        <a:buChar char="§"/>
                      </a:pPr>
                      <a:r>
                        <a:rPr lang="de-CH" sz="900" b="0" i="0" u="none" strike="noStrike" kern="1200">
                          <a:solidFill>
                            <a:schemeClr val="tx1"/>
                          </a:solidFill>
                          <a:effectLst/>
                          <a:latin typeface="+mn-lt"/>
                          <a:ea typeface="+mn-ea"/>
                          <a:cs typeface="+mn-cs"/>
                        </a:rPr>
                        <a:t>Erkennt den Beitrag der Mitarbeitenden an und zeigt Wertschätzung.</a:t>
                      </a:r>
                    </a:p>
                    <a:p>
                      <a:pPr marL="347663" indent="-171450" algn="l" fontAlgn="t">
                        <a:spcBef>
                          <a:spcPts val="0"/>
                        </a:spcBef>
                        <a:spcAft>
                          <a:spcPts val="300"/>
                        </a:spcAft>
                        <a:buFont typeface="Wingdings" panose="05000000000000000000" pitchFamily="2" charset="2"/>
                        <a:buChar char="§"/>
                      </a:pPr>
                      <a:r>
                        <a:rPr lang="de-CH" sz="900" b="0" i="0" u="none" strike="noStrike" kern="1200">
                          <a:solidFill>
                            <a:schemeClr val="tx1"/>
                          </a:solidFill>
                          <a:effectLst/>
                          <a:latin typeface="+mn-lt"/>
                          <a:ea typeface="+mn-ea"/>
                          <a:cs typeface="+mn-cs"/>
                        </a:rPr>
                        <a:t>Ist fair, zeigt Einfühlungsvermögen und berücksichtigt alle Perspektiven.</a:t>
                      </a:r>
                    </a:p>
                    <a:p>
                      <a:pPr marL="347663" indent="-171450" algn="l" fontAlgn="t">
                        <a:spcBef>
                          <a:spcPts val="0"/>
                        </a:spcBef>
                        <a:spcAft>
                          <a:spcPts val="300"/>
                        </a:spcAft>
                        <a:buFont typeface="Wingdings" panose="05000000000000000000" pitchFamily="2" charset="2"/>
                        <a:buChar char="§"/>
                      </a:pPr>
                      <a:r>
                        <a:rPr lang="de-CH" sz="900" b="0" i="0" u="none" strike="noStrike" kern="1200">
                          <a:solidFill>
                            <a:schemeClr val="tx1"/>
                          </a:solidFill>
                          <a:effectLst/>
                          <a:latin typeface="+mn-lt"/>
                          <a:ea typeface="+mn-ea"/>
                          <a:cs typeface="+mn-cs"/>
                        </a:rPr>
                        <a:t>Lässt Worten Taten folgen. Hat keine versteckten Absichten.</a:t>
                      </a:r>
                    </a:p>
                  </a:txBody>
                  <a:tcPr marL="27000" marR="6470" marT="36000" marB="36000"/>
                </a:tc>
                <a:extLst>
                  <a:ext uri="{0D108BD9-81ED-4DB2-BD59-A6C34878D82A}">
                    <a16:rowId xmlns:a16="http://schemas.microsoft.com/office/drawing/2014/main" val="2456432462"/>
                  </a:ext>
                </a:extLst>
              </a:tr>
            </a:tbl>
          </a:graphicData>
        </a:graphic>
      </p:graphicFrame>
      <p:sp>
        <p:nvSpPr>
          <p:cNvPr id="2" name="Title 1">
            <a:extLst>
              <a:ext uri="{FF2B5EF4-FFF2-40B4-BE49-F238E27FC236}">
                <a16:creationId xmlns:a16="http://schemas.microsoft.com/office/drawing/2014/main" id="{2717576D-F1B0-4727-AA52-281CB2890718}"/>
              </a:ext>
            </a:extLst>
          </p:cNvPr>
          <p:cNvSpPr>
            <a:spLocks noGrp="1"/>
          </p:cNvSpPr>
          <p:nvPr>
            <p:ph type="title"/>
          </p:nvPr>
        </p:nvSpPr>
        <p:spPr/>
        <p:txBody>
          <a:bodyPr/>
          <a:lstStyle/>
          <a:p>
            <a:r>
              <a:rPr lang="en-US">
                <a:solidFill>
                  <a:prstClr val="black"/>
                </a:solidFill>
                <a:latin typeface="Arial"/>
              </a:rPr>
              <a:t>Success Statement Descriptors - </a:t>
            </a:r>
            <a:r>
              <a:rPr lang="en-US">
                <a:latin typeface="Arial"/>
              </a:rPr>
              <a:t>German</a:t>
            </a:r>
            <a:br>
              <a:rPr lang="en-US">
                <a:solidFill>
                  <a:srgbClr val="00B050"/>
                </a:solidFill>
                <a:latin typeface="Arial"/>
              </a:rPr>
            </a:br>
            <a:endParaRPr lang="en-US"/>
          </a:p>
        </p:txBody>
      </p:sp>
      <p:sp>
        <p:nvSpPr>
          <p:cNvPr id="3" name="Footer Placeholder 2">
            <a:extLst>
              <a:ext uri="{FF2B5EF4-FFF2-40B4-BE49-F238E27FC236}">
                <a16:creationId xmlns:a16="http://schemas.microsoft.com/office/drawing/2014/main" id="{0F314A27-B82E-42A9-B547-AE316E2820D4}"/>
              </a:ext>
            </a:extLst>
          </p:cNvPr>
          <p:cNvSpPr>
            <a:spLocks noGrp="1"/>
          </p:cNvSpPr>
          <p:nvPr>
            <p:ph type="ftr" sz="quarter" idx="11"/>
          </p:nvPr>
        </p:nvSpPr>
        <p:spPr/>
        <p:txBody>
          <a:bodyPr/>
          <a:lstStyle/>
          <a:p>
            <a:r>
              <a:rPr lang="en-US"/>
              <a:t>Oerlikon Success Statements - Descriptors</a:t>
            </a:r>
          </a:p>
        </p:txBody>
      </p:sp>
      <p:sp>
        <p:nvSpPr>
          <p:cNvPr id="4" name="Slide Number Placeholder 3">
            <a:extLst>
              <a:ext uri="{FF2B5EF4-FFF2-40B4-BE49-F238E27FC236}">
                <a16:creationId xmlns:a16="http://schemas.microsoft.com/office/drawing/2014/main" id="{FBC0BCA0-11DB-4AEE-8518-2A61386AE578}"/>
              </a:ext>
            </a:extLst>
          </p:cNvPr>
          <p:cNvSpPr>
            <a:spLocks noGrp="1"/>
          </p:cNvSpPr>
          <p:nvPr>
            <p:ph type="sldNum" sz="quarter" idx="12"/>
          </p:nvPr>
        </p:nvSpPr>
        <p:spPr/>
        <p:txBody>
          <a:bodyPr/>
          <a:lstStyle/>
          <a:p>
            <a:r>
              <a:rPr lang="en-US"/>
              <a:t>Page </a:t>
            </a:r>
            <a:fld id="{D126E9C2-5A98-4FED-83CF-BD978A28F274}" type="slidenum">
              <a:rPr lang="en-US" smtClean="0"/>
              <a:pPr/>
              <a:t>9</a:t>
            </a:fld>
            <a:endParaRPr lang="en-US"/>
          </a:p>
        </p:txBody>
      </p:sp>
    </p:spTree>
    <p:extLst>
      <p:ext uri="{BB962C8B-B14F-4D97-AF65-F5344CB8AC3E}">
        <p14:creationId xmlns:p14="http://schemas.microsoft.com/office/powerpoint/2010/main" val="342948782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e647572839fdf889ac64365fe2f5f304d29a4"/>
  <p:tag name="FINNOVA_CATEGORY" val="None"/>
  <p:tag name="THINKCELLPRESENTATIONDONOTDELETE" val="&lt;?xml version=&quot;1.0&quot; encoding=&quot;UTF-16&quot; standalone=&quot;yes&quot;?&gt;&lt;root reqver=&quot;27037&quot;&gt;&lt;version val=&quot;3254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CMYwPCw80wBMekm4rxFiw"/>
</p:tagLst>
</file>

<file path=ppt/theme/theme1.xml><?xml version="1.0" encoding="utf-8"?>
<a:theme xmlns:a="http://schemas.openxmlformats.org/drawingml/2006/main" name="Template_Oerlikon_PP2010_Jun2016_16_9">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4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spcAft>
            <a:spcPts val="300"/>
          </a:spcAft>
          <a:buClr>
            <a:schemeClr val="bg2"/>
          </a:buClr>
          <a:buFont typeface="Wingdings" pitchFamily="2" charset="2"/>
          <a:buChar char="§"/>
          <a:defRPr sz="1400" dirty="0" err="1" smtClean="0"/>
        </a:defPPr>
      </a:lstStyle>
    </a:txDef>
  </a:objectDefaults>
  <a:extraClrSchemeLst/>
</a:theme>
</file>

<file path=ppt/theme/theme2.xml><?xml version="1.0" encoding="utf-8"?>
<a:theme xmlns:a="http://schemas.openxmlformats.org/drawingml/2006/main" name="Office Theme">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2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buClr>
            <a:schemeClr val="bg2"/>
          </a:buClr>
          <a:buFont typeface="Wingdings" pitchFamily="2" charset="2"/>
          <a:buChar char="§"/>
          <a:defRPr sz="1200" dirty="0" err="1" smtClean="0"/>
        </a:defPPr>
      </a:lstStyle>
    </a:txDef>
  </a:objectDefaults>
  <a:extraClrSchemeLst/>
</a:theme>
</file>

<file path=ppt/theme/theme3.xml><?xml version="1.0" encoding="utf-8"?>
<a:theme xmlns:a="http://schemas.openxmlformats.org/drawingml/2006/main" name="Office Theme">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2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buClr>
            <a:schemeClr val="bg2"/>
          </a:buClr>
          <a:buFont typeface="Wingdings" pitchFamily="2" charset="2"/>
          <a:buChar char="§"/>
          <a:defRPr sz="1200" dirty="0" err="1"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7E8B2FE98B4F4F939819A71FAE53F3" ma:contentTypeVersion="13" ma:contentTypeDescription="Create a new document." ma:contentTypeScope="" ma:versionID="dccfa020eb28414afcf8c68e4a39cf07">
  <xsd:schema xmlns:xsd="http://www.w3.org/2001/XMLSchema" xmlns:xs="http://www.w3.org/2001/XMLSchema" xmlns:p="http://schemas.microsoft.com/office/2006/metadata/properties" xmlns:ns2="cb369a48-cb49-4758-b25d-4d8c0f7212e3" xmlns:ns3="0b9e2ee2-4b25-4eb0-b83c-d08f13865d45" targetNamespace="http://schemas.microsoft.com/office/2006/metadata/properties" ma:root="true" ma:fieldsID="602893e9a3a4baf6b433441176ba2fa2" ns2:_="" ns3:_="">
    <xsd:import namespace="cb369a48-cb49-4758-b25d-4d8c0f7212e3"/>
    <xsd:import namespace="0b9e2ee2-4b25-4eb0-b83c-d08f13865d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69a48-cb49-4758-b25d-4d8c0f7212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9e2ee2-4b25-4eb0-b83c-d08f13865d4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E880E-AC0E-46A8-AFAD-1B134CBBFD9F}">
  <ds:schemaRefs>
    <ds:schemaRef ds:uri="0b9e2ee2-4b25-4eb0-b83c-d08f13865d45"/>
    <ds:schemaRef ds:uri="cb369a48-cb49-4758-b25d-4d8c0f7212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26D887-F602-4D15-AAFB-1C1B2D4905D6}">
  <ds:schemaRefs>
    <ds:schemaRef ds:uri="http://schemas.microsoft.com/sharepoint/v3/contenttype/forms"/>
  </ds:schemaRefs>
</ds:datastoreItem>
</file>

<file path=customXml/itemProps3.xml><?xml version="1.0" encoding="utf-8"?>
<ds:datastoreItem xmlns:ds="http://schemas.openxmlformats.org/officeDocument/2006/customXml" ds:itemID="{6A776ECA-9342-47D0-8FD9-E996466329C9}">
  <ds:schemaRefs>
    <ds:schemaRef ds:uri="0b9e2ee2-4b25-4eb0-b83c-d08f13865d45"/>
    <ds:schemaRef ds:uri="cb369a48-cb49-4758-b25d-4d8c0f7212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Template_Oerlikon_PP2010_Jun2016_16_9</Template>
  <TotalTime>0</TotalTime>
  <Application>Microsoft Office PowerPoint</Application>
  <PresentationFormat>On-screen Show (16:9)</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Template_Oerlikon_PP2010_Jun2016_16_9</vt:lpstr>
      <vt:lpstr>Success Statement Descriptors </vt:lpstr>
      <vt:lpstr>Success Statement Descriptors - English  </vt:lpstr>
      <vt:lpstr>Success Statement Descriptors - English  </vt:lpstr>
      <vt:lpstr>Success Statement Descriptors - Chinese  </vt:lpstr>
      <vt:lpstr>Success Statement Descriptors - Chinese  </vt:lpstr>
      <vt:lpstr>Success Statement Descriptors - French </vt:lpstr>
      <vt:lpstr>Success Statement Descriptors - French </vt:lpstr>
      <vt:lpstr>Success Statement Descriptors - German </vt:lpstr>
      <vt:lpstr>Success Statement Descriptors - German </vt:lpstr>
      <vt:lpstr>Success Statement Descriptors - Italian </vt:lpstr>
      <vt:lpstr>Success Statement Descriptors - Italian </vt:lpstr>
      <vt:lpstr>Success Statement Descriptors - Japanese </vt:lpstr>
      <vt:lpstr>Success Statement Descriptors - Japanese </vt:lpstr>
      <vt:lpstr>Success Statement Descriptors - Korean  </vt:lpstr>
      <vt:lpstr>Success Statement Descriptors - Korean  </vt:lpstr>
      <vt:lpstr>Success Statement Descriptors - Portuguese </vt:lpstr>
      <vt:lpstr>Success Statement Descriptors - Portuguese </vt:lpstr>
      <vt:lpstr>Success Statement Descriptors - Russian </vt:lpstr>
      <vt:lpstr>Success Statement Descriptors - Russian </vt:lpstr>
      <vt:lpstr>Success Statement Descriptors - Spanish </vt:lpstr>
      <vt:lpstr>Success Statement Descriptors - Spanish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Oerlikon Corporate</dc:title>
  <dc:creator>Elina Karitonov</dc:creator>
  <cp:revision>1</cp:revision>
  <cp:lastPrinted>2021-09-16T10:22:11Z</cp:lastPrinted>
  <dcterms:created xsi:type="dcterms:W3CDTF">2016-06-08T11:44:12Z</dcterms:created>
  <dcterms:modified xsi:type="dcterms:W3CDTF">2022-01-27T15:49:07Z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0x010100787E8B2FE98B4F4F939819A71FAE53F3</vt:lpwstr>
  </property>
</Properties>
</file>